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0" r:id="rId5"/>
    <p:sldMasterId id="2147483680" r:id="rId6"/>
    <p:sldMasterId id="2147483690" r:id="rId7"/>
    <p:sldMasterId id="2147483700" r:id="rId8"/>
  </p:sldMasterIdLst>
  <p:notesMasterIdLst>
    <p:notesMasterId r:id="rId11"/>
  </p:notesMasterIdLst>
  <p:sldIdLst>
    <p:sldId id="256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1397F-02E9-4DD1-B664-DF1545E652F5}" v="3" dt="2026-09-28T15:09:12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56" autoAdjust="0"/>
    <p:restoredTop sz="94629"/>
  </p:normalViewPr>
  <p:slideViewPr>
    <p:cSldViewPr snapToGrid="0" snapToObjects="1" showGuides="1">
      <p:cViewPr varScale="1">
        <p:scale>
          <a:sx n="58" d="100"/>
          <a:sy n="58" d="100"/>
        </p:scale>
        <p:origin x="48" y="4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D38F0-26B4-49A9-92FC-F9D061D311CD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42E52-2E71-4BA4-8F78-440427C316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231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6683" y="1356851"/>
            <a:ext cx="10019071" cy="1936955"/>
          </a:xfrm>
        </p:spPr>
        <p:txBody>
          <a:bodyPr anchor="t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6683" y="3405393"/>
            <a:ext cx="10019071" cy="109778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450" y="1495705"/>
            <a:ext cx="11179278" cy="199702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450" y="3618347"/>
            <a:ext cx="11179278" cy="8477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058" y="1427785"/>
            <a:ext cx="10628670" cy="10204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98751"/>
            <a:ext cx="10498395" cy="8533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573" y="1455175"/>
            <a:ext cx="5555227" cy="45326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9013" y="1455175"/>
            <a:ext cx="5449528" cy="45326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2F3163D4-4E36-9E4B-B550-45DF10BDA28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657" y="6626942"/>
            <a:ext cx="2743200" cy="232185"/>
          </a:xfrm>
        </p:spPr>
        <p:txBody>
          <a:bodyPr/>
          <a:lstStyle>
            <a:lvl1pPr>
              <a:defRPr sz="900"/>
            </a:lvl1pPr>
          </a:lstStyle>
          <a:p>
            <a:fld id="{4FDE9CF2-C857-4041-8183-5CBC4420A1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4" y="212137"/>
            <a:ext cx="10763866" cy="84974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4" y="1347071"/>
            <a:ext cx="5483943" cy="684557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75" y="2031628"/>
            <a:ext cx="5483942" cy="424135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199" y="1347071"/>
            <a:ext cx="5744497" cy="684557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199" y="2031628"/>
            <a:ext cx="5744497" cy="424135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2F3163D4-4E36-9E4B-B550-45DF10BDA28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73496" y="6626942"/>
            <a:ext cx="2743200" cy="232185"/>
          </a:xfrm>
        </p:spPr>
        <p:txBody>
          <a:bodyPr/>
          <a:lstStyle>
            <a:lvl1pPr>
              <a:defRPr sz="900"/>
            </a:lvl1pPr>
          </a:lstStyle>
          <a:p>
            <a:fld id="{4FDE9CF2-C857-4041-8183-5CBC4420A1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514168"/>
            <a:ext cx="4307453" cy="101272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1524000"/>
            <a:ext cx="6772836" cy="3657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4" y="2602448"/>
            <a:ext cx="4307452" cy="25791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2F3163D4-4E36-9E4B-B550-45DF10BDA28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12825" y="6626942"/>
            <a:ext cx="2743200" cy="232185"/>
          </a:xfrm>
        </p:spPr>
        <p:txBody>
          <a:bodyPr/>
          <a:lstStyle>
            <a:lvl1pPr>
              <a:defRPr sz="900"/>
            </a:lvl1pPr>
          </a:lstStyle>
          <a:p>
            <a:fld id="{4FDE9CF2-C857-4041-8183-5CBC4420A12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435509"/>
            <a:ext cx="3932237" cy="115211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7" y="1435509"/>
            <a:ext cx="6763005" cy="455233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3" y="2587625"/>
            <a:ext cx="3932237" cy="34002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02993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1212" y="1455173"/>
            <a:ext cx="10019071" cy="1936955"/>
          </a:xfrm>
        </p:spPr>
        <p:txBody>
          <a:bodyPr anchor="t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1212" y="3503715"/>
            <a:ext cx="10019071" cy="109778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240972"/>
            <a:ext cx="11157155" cy="10204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573" y="2349910"/>
            <a:ext cx="11157155" cy="2192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896" y="1227958"/>
            <a:ext cx="11179278" cy="199702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896" y="3350600"/>
            <a:ext cx="11179278" cy="8477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4845" y="1309798"/>
            <a:ext cx="11157155" cy="10204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98752"/>
            <a:ext cx="11157155" cy="10204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573" y="1533832"/>
            <a:ext cx="5555227" cy="42966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33832"/>
            <a:ext cx="5449528" cy="4296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3328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287940"/>
            <a:ext cx="10577053" cy="7542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4" y="1396232"/>
            <a:ext cx="5764840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74" y="1917290"/>
            <a:ext cx="5764840" cy="404105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6998" y="1396232"/>
            <a:ext cx="5400369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6998" y="1917290"/>
            <a:ext cx="5400369" cy="404105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4167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258530"/>
            <a:ext cx="4307453" cy="101272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1268362"/>
            <a:ext cx="6438540" cy="46604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4" y="2346810"/>
            <a:ext cx="4307452" cy="355163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12826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435509"/>
            <a:ext cx="3932237" cy="115211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02942" y="1435509"/>
            <a:ext cx="6714562" cy="437535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3" y="2587625"/>
            <a:ext cx="3932237" cy="258414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73495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051" y="1356851"/>
            <a:ext cx="10019071" cy="1936955"/>
          </a:xfrm>
        </p:spPr>
        <p:txBody>
          <a:bodyPr anchor="t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2051" y="3405393"/>
            <a:ext cx="10019071" cy="109778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804" y="1434435"/>
            <a:ext cx="11179278" cy="199702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804" y="3557077"/>
            <a:ext cx="11179278" cy="8477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4" y="228249"/>
            <a:ext cx="10468898" cy="902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573" y="1376516"/>
            <a:ext cx="5555227" cy="435568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3316" y="1376516"/>
            <a:ext cx="5525728" cy="43556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4502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235974"/>
            <a:ext cx="10645879" cy="8554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4" y="1347071"/>
            <a:ext cx="5533002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74" y="1868128"/>
            <a:ext cx="5533002" cy="40705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8844" y="1347071"/>
            <a:ext cx="5370871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8844" y="1868128"/>
            <a:ext cx="5370871" cy="40705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63663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209368"/>
            <a:ext cx="4307453" cy="101272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1219200"/>
            <a:ext cx="643854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4" y="2297648"/>
            <a:ext cx="4307452" cy="36959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435509"/>
            <a:ext cx="3932237" cy="115211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7" y="1435510"/>
            <a:ext cx="6586025" cy="427703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3" y="2587625"/>
            <a:ext cx="3932237" cy="31249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657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7251" y="1356851"/>
            <a:ext cx="10019071" cy="1936955"/>
          </a:xfrm>
        </p:spPr>
        <p:txBody>
          <a:bodyPr anchor="t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7251" y="3405393"/>
            <a:ext cx="10019071" cy="109778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972" y="1709738"/>
            <a:ext cx="11179278" cy="199702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5972" y="3832380"/>
            <a:ext cx="11179278" cy="84777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228249"/>
            <a:ext cx="10557388" cy="9024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573" y="1396180"/>
            <a:ext cx="5375788" cy="470965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96180"/>
            <a:ext cx="5675671" cy="470965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84227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258444"/>
            <a:ext cx="10567221" cy="764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4" y="1376594"/>
            <a:ext cx="5690420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73" y="1897652"/>
            <a:ext cx="5690421" cy="4218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77781" y="1376594"/>
            <a:ext cx="5298716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77781" y="1897652"/>
            <a:ext cx="5298716" cy="42180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984227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514168"/>
            <a:ext cx="4307453" cy="101272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9834" y="1524000"/>
            <a:ext cx="6438540" cy="44048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4" y="2602448"/>
            <a:ext cx="4307452" cy="31060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84227" y="66269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435509"/>
            <a:ext cx="3932237" cy="115211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435510"/>
            <a:ext cx="6536864" cy="43655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3" y="2587625"/>
            <a:ext cx="3932237" cy="32134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574" y="1573161"/>
            <a:ext cx="8630266" cy="193695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574" y="3510116"/>
            <a:ext cx="8630266" cy="289068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599850"/>
            <a:ext cx="8767917" cy="1020447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573" y="2703871"/>
            <a:ext cx="11157155" cy="3441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4" y="1850571"/>
            <a:ext cx="8866240" cy="1767699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543665"/>
            <a:ext cx="11157154" cy="163215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3" y="3456333"/>
            <a:ext cx="11157154" cy="167610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4573" y="6321309"/>
            <a:ext cx="2743200" cy="232185"/>
          </a:xfrm>
        </p:spPr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21309"/>
            <a:ext cx="4114800" cy="2321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78528" y="6321309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4" y="739527"/>
            <a:ext cx="8876072" cy="1020447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573" y="1759974"/>
            <a:ext cx="5555227" cy="430652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759974"/>
            <a:ext cx="5449528" cy="43065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4573" y="6323823"/>
            <a:ext cx="2743200" cy="232185"/>
          </a:xfrm>
        </p:spPr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23823"/>
            <a:ext cx="4114800" cy="2321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42321" y="6323823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756750"/>
            <a:ext cx="8885904" cy="11212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3" y="1878013"/>
            <a:ext cx="5707627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73" y="2399071"/>
            <a:ext cx="5707627" cy="37559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3409" y="1878013"/>
            <a:ext cx="5339838" cy="521058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3409" y="2399071"/>
            <a:ext cx="5339838" cy="37559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64573" y="6322142"/>
            <a:ext cx="2743200" cy="232185"/>
          </a:xfrm>
        </p:spPr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22142"/>
            <a:ext cx="4114800" cy="2321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83328" y="6322142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052053"/>
            <a:ext cx="4307453" cy="101272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9" y="1061885"/>
            <a:ext cx="6438540" cy="53094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4" y="2140333"/>
            <a:ext cx="4307452" cy="4230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4573" y="6417364"/>
            <a:ext cx="2743200" cy="232185"/>
          </a:xfrm>
        </p:spPr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417364"/>
            <a:ext cx="4114800" cy="2321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78528" y="6417364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573" y="1098078"/>
            <a:ext cx="3932237" cy="109625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199535"/>
            <a:ext cx="6438540" cy="35789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573" y="2300748"/>
            <a:ext cx="3932237" cy="2477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4573" y="6312310"/>
            <a:ext cx="2743200" cy="232185"/>
          </a:xfrm>
        </p:spPr>
        <p:txBody>
          <a:bodyPr/>
          <a:lstStyle/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12310"/>
            <a:ext cx="4114800" cy="2321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22657" y="6312310"/>
            <a:ext cx="2743200" cy="232185"/>
          </a:xfrm>
        </p:spPr>
        <p:txBody>
          <a:bodyPr/>
          <a:lstStyle/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7.jp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4845" y="1093488"/>
            <a:ext cx="10793361" cy="1061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4845" y="2202425"/>
            <a:ext cx="10793361" cy="2556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4573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26942"/>
            <a:ext cx="41148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8528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8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4" r:id="rId6"/>
    <p:sldLayoutId id="2147483665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4573" y="1427785"/>
            <a:ext cx="11157155" cy="1020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3" y="2536723"/>
            <a:ext cx="11157155" cy="2192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4573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2F3163D4-4E36-9E4B-B550-45DF10BDA28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26942"/>
            <a:ext cx="41148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8528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4FDE9CF2-C857-4041-8183-5CBC4420A1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44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6" r:id="rId4"/>
    <p:sldLayoutId id="2147483677" r:id="rId5"/>
    <p:sldLayoutId id="2147483674" r:id="rId6"/>
    <p:sldLayoutId id="2147483675" r:id="rId7"/>
    <p:sldLayoutId id="2147483678" r:id="rId8"/>
    <p:sldLayoutId id="214748367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3394" y="1103320"/>
            <a:ext cx="10648334" cy="1020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394" y="2212258"/>
            <a:ext cx="10648334" cy="3195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4573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26942"/>
            <a:ext cx="41148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8528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62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6" r:id="rId4"/>
    <p:sldLayoutId id="2147483687" r:id="rId5"/>
    <p:sldLayoutId id="2147483684" r:id="rId6"/>
    <p:sldLayoutId id="2147483685" r:id="rId7"/>
    <p:sldLayoutId id="2147483688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4846" y="1122985"/>
            <a:ext cx="10213258" cy="1020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4846" y="2231923"/>
            <a:ext cx="10213258" cy="3539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4573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26942"/>
            <a:ext cx="41148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8528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60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  <p:sldLayoutId id="2147483697" r:id="rId5"/>
    <p:sldLayoutId id="2147483694" r:id="rId6"/>
    <p:sldLayoutId id="2147483695" r:id="rId7"/>
    <p:sldLayoutId id="2147483698" r:id="rId8"/>
    <p:sldLayoutId id="214748369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4573" y="1535940"/>
            <a:ext cx="8915401" cy="10204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573" y="2757948"/>
            <a:ext cx="11157155" cy="3667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4573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163D4-4E36-9E4B-B550-45DF10BDA28F}" type="datetimeFigureOut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626942"/>
            <a:ext cx="41148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78528" y="6626942"/>
            <a:ext cx="2743200" cy="2321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E9CF2-C857-4041-8183-5CBC4420A1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27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6" r:id="rId3"/>
    <p:sldLayoutId id="2147483707" r:id="rId4"/>
    <p:sldLayoutId id="2147483703" r:id="rId5"/>
    <p:sldLayoutId id="2147483704" r:id="rId6"/>
    <p:sldLayoutId id="2147483705" r:id="rId7"/>
    <p:sldLayoutId id="2147483708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4845" y="1093488"/>
            <a:ext cx="10793361" cy="1061631"/>
          </a:xfrm>
        </p:spPr>
        <p:txBody>
          <a:bodyPr anchor="ctr">
            <a:normAutofit/>
          </a:bodyPr>
          <a:lstStyle/>
          <a:p>
            <a:r>
              <a:rPr lang="en-GB" sz="2100"/>
              <a:t>Board on the Bus</a:t>
            </a:r>
            <a:br>
              <a:rPr lang="en-GB" sz="2100"/>
            </a:br>
            <a:r>
              <a:rPr lang="en-GB" sz="2100"/>
              <a:t>Listening in our Communities</a:t>
            </a:r>
            <a:br>
              <a:rPr lang="en-GB" sz="2100"/>
            </a:br>
            <a:endParaRPr lang="en-US" sz="21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AA1F33-F922-C136-EA24-65B35E6E43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791" r="-1" b="41629"/>
          <a:stretch>
            <a:fillRect/>
          </a:stretch>
        </p:blipFill>
        <p:spPr>
          <a:xfrm>
            <a:off x="1034845" y="2202425"/>
            <a:ext cx="10793361" cy="2556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114" y="1640792"/>
            <a:ext cx="10498395" cy="618079"/>
          </a:xfrm>
        </p:spPr>
        <p:txBody>
          <a:bodyPr>
            <a:noAutofit/>
          </a:bodyPr>
          <a:lstStyle/>
          <a:p>
            <a:pPr lvl="1" algn="ctr"/>
            <a:br>
              <a:rPr lang="en-US" sz="2400" dirty="0"/>
            </a:br>
            <a:br>
              <a:rPr lang="en-US" sz="2400" dirty="0"/>
            </a:br>
            <a:r>
              <a:rPr lang="en-US" sz="2400" b="1" dirty="0">
                <a:solidFill>
                  <a:schemeClr val="tx1"/>
                </a:solidFill>
              </a:rPr>
              <a:t>Board on the Bus: out in the community in September</a:t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at Lower Marsh Market – 10 September 2026</a:t>
            </a:r>
            <a:br>
              <a:rPr lang="en-US" b="1" dirty="0">
                <a:solidFill>
                  <a:schemeClr val="tx1"/>
                </a:solidFill>
              </a:rPr>
            </a:br>
            <a:br>
              <a:rPr lang="en-US" sz="1600" dirty="0"/>
            </a:br>
            <a:r>
              <a:rPr lang="en-US" sz="2000" b="1" dirty="0">
                <a:solidFill>
                  <a:schemeClr val="tx1"/>
                </a:solidFill>
                <a:latin typeface="+mn-lt"/>
              </a:rPr>
              <a:t>Dr George Verghese, </a:t>
            </a:r>
            <a:r>
              <a:rPr lang="en-GB" sz="1800" b="1" dirty="0">
                <a:solidFill>
                  <a:schemeClr val="tx1"/>
                </a:solidFill>
                <a:latin typeface="+mn-lt"/>
              </a:rPr>
              <a:t>GP and Chair of the Lambeth GP Provider Alliance, Anna Marcus, Associate Director of Primary and Community Care and Richard Davis, Volunteering Lead Lambeth Council</a:t>
            </a:r>
            <a:br>
              <a:rPr lang="en-US" sz="2000" b="1" dirty="0">
                <a:solidFill>
                  <a:schemeClr val="tx1"/>
                </a:solidFill>
                <a:latin typeface="+mn-lt"/>
              </a:rPr>
            </a:b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 </a:t>
            </a:r>
            <a:br>
              <a:rPr lang="en-US" sz="2000" b="1" dirty="0">
                <a:solidFill>
                  <a:schemeClr val="tx1"/>
                </a:solidFill>
                <a:cs typeface="Arial" panose="020B0604020202020204"/>
              </a:rPr>
            </a:br>
            <a:br>
              <a:rPr lang="en-US" sz="2000" b="1" dirty="0">
                <a:solidFill>
                  <a:schemeClr val="tx1"/>
                </a:solidFill>
                <a:cs typeface="Arial" panose="020B0604020202020204"/>
              </a:rPr>
            </a:br>
            <a:br>
              <a:rPr lang="en-US" sz="2400" b="1" dirty="0">
                <a:solidFill>
                  <a:schemeClr val="accent3"/>
                </a:solidFill>
              </a:rPr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693" y="2364860"/>
            <a:ext cx="11542530" cy="50051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Spoke with 8 residents </a:t>
            </a:r>
          </a:p>
          <a:p>
            <a:pPr marL="0" indent="0">
              <a:buNone/>
            </a:pPr>
            <a:r>
              <a:rPr lang="en-US" sz="2400" b="1" dirty="0"/>
              <a:t>Themes from ‘what matters to you’ postcards:</a:t>
            </a:r>
          </a:p>
          <a:p>
            <a:pPr lvl="1"/>
            <a:r>
              <a:rPr lang="en-US" sz="2000" dirty="0"/>
              <a:t>Access to GP appointments, healthcare and advice</a:t>
            </a:r>
          </a:p>
          <a:p>
            <a:pPr lvl="1"/>
            <a:r>
              <a:rPr lang="en-US" sz="2000" dirty="0"/>
              <a:t>More advice on keeping a healthy weight and improve diet</a:t>
            </a:r>
          </a:p>
          <a:p>
            <a:pPr lvl="1"/>
            <a:r>
              <a:rPr lang="en-US" sz="2000" dirty="0"/>
              <a:t>Advice on avoiding or reducing alcohol intake</a:t>
            </a:r>
          </a:p>
          <a:p>
            <a:pPr lvl="1"/>
            <a:r>
              <a:rPr lang="en-US" sz="2000" dirty="0"/>
              <a:t>More access to complimentary therapies e.g. yoga, reflexology </a:t>
            </a:r>
          </a:p>
          <a:p>
            <a:pPr lvl="1"/>
            <a:r>
              <a:rPr lang="en-US" sz="2000" dirty="0"/>
              <a:t>More access to mental health support to keep happy and independent</a:t>
            </a:r>
          </a:p>
          <a:p>
            <a:pPr lvl="1"/>
            <a:r>
              <a:rPr lang="en-US" sz="2000" dirty="0">
                <a:cs typeface="Arial" panose="020B0604020202020204"/>
              </a:rPr>
              <a:t>Many mentions of prevention and support to keep well before illness </a:t>
            </a:r>
          </a:p>
          <a:p>
            <a:pPr marL="457200" lvl="1" indent="0">
              <a:buNone/>
            </a:pPr>
            <a:r>
              <a:rPr lang="en-US" sz="2000" dirty="0">
                <a:cs typeface="Arial" panose="020B0604020202020204"/>
              </a:rPr>
              <a:t>or crisis occurs</a:t>
            </a:r>
          </a:p>
          <a:p>
            <a:pPr marL="457200" lvl="1" indent="0">
              <a:buNone/>
            </a:pPr>
            <a:r>
              <a:rPr lang="en-US" sz="2000" b="1" i="1" dirty="0">
                <a:cs typeface="Arial" panose="020B0604020202020204"/>
              </a:rPr>
              <a:t>Richard updated the team on routes into volunteering and was on </a:t>
            </a:r>
          </a:p>
          <a:p>
            <a:pPr marL="457200" lvl="1" indent="0">
              <a:buNone/>
            </a:pPr>
            <a:r>
              <a:rPr lang="en-US" sz="2000" b="1" i="1" dirty="0">
                <a:cs typeface="Arial" panose="020B0604020202020204"/>
              </a:rPr>
              <a:t>hand to answer residents queries.</a:t>
            </a:r>
          </a:p>
          <a:p>
            <a:pPr marL="457200" lvl="1" indent="0">
              <a:buNone/>
            </a:pPr>
            <a:endParaRPr lang="en-US" sz="2000" dirty="0">
              <a:cs typeface="Arial" panose="020B0604020202020204"/>
            </a:endParaRPr>
          </a:p>
          <a:p>
            <a:pPr marL="457200" lvl="1" indent="0">
              <a:buNone/>
            </a:pPr>
            <a:endParaRPr lang="en-US" sz="2000" dirty="0">
              <a:cs typeface="Arial" panose="020B0604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EAB87E-9B42-6D75-0FA8-218C10091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2634" y="2258871"/>
            <a:ext cx="2930252" cy="390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1789"/>
      </p:ext>
    </p:extLst>
  </p:cSld>
  <p:clrMapOvr>
    <a:masterClrMapping/>
  </p:clrMapOvr>
</p:sld>
</file>

<file path=ppt/theme/theme1.xml><?xml version="1.0" encoding="utf-8"?>
<a:theme xmlns:a="http://schemas.openxmlformats.org/drawingml/2006/main" name="Lambeth_together">
  <a:themeElements>
    <a:clrScheme name="LambethTogether">
      <a:dk1>
        <a:srgbClr val="004877"/>
      </a:dk1>
      <a:lt1>
        <a:srgbClr val="FFFFFF"/>
      </a:lt1>
      <a:dk2>
        <a:srgbClr val="000000"/>
      </a:dk2>
      <a:lt2>
        <a:srgbClr val="E94179"/>
      </a:lt2>
      <a:accent1>
        <a:srgbClr val="0FA59B"/>
      </a:accent1>
      <a:accent2>
        <a:srgbClr val="DC79AF"/>
      </a:accent2>
      <a:accent3>
        <a:srgbClr val="3C4797"/>
      </a:accent3>
      <a:accent4>
        <a:srgbClr val="FBB911"/>
      </a:accent4>
      <a:accent5>
        <a:srgbClr val="0073A3"/>
      </a:accent5>
      <a:accent6>
        <a:srgbClr val="EE7323"/>
      </a:accent6>
      <a:hlink>
        <a:srgbClr val="4CC0DD"/>
      </a:hlink>
      <a:folHlink>
        <a:srgbClr val="E941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mbeth_together" id="{C5DD8685-010E-CA42-919C-EAF37C663147}" vid="{BE58C8A8-FEFA-1549-AC6B-4F0FCA63951C}"/>
    </a:ext>
  </a:extLst>
</a:theme>
</file>

<file path=ppt/theme/theme2.xml><?xml version="1.0" encoding="utf-8"?>
<a:theme xmlns:a="http://schemas.openxmlformats.org/drawingml/2006/main" name="1_Lambeth_together">
  <a:themeElements>
    <a:clrScheme name="LambethTogether">
      <a:dk1>
        <a:srgbClr val="004877"/>
      </a:dk1>
      <a:lt1>
        <a:srgbClr val="FFFFFF"/>
      </a:lt1>
      <a:dk2>
        <a:srgbClr val="000000"/>
      </a:dk2>
      <a:lt2>
        <a:srgbClr val="E94179"/>
      </a:lt2>
      <a:accent1>
        <a:srgbClr val="0FA59B"/>
      </a:accent1>
      <a:accent2>
        <a:srgbClr val="DC79AF"/>
      </a:accent2>
      <a:accent3>
        <a:srgbClr val="3C4797"/>
      </a:accent3>
      <a:accent4>
        <a:srgbClr val="FBB911"/>
      </a:accent4>
      <a:accent5>
        <a:srgbClr val="0073A3"/>
      </a:accent5>
      <a:accent6>
        <a:srgbClr val="EE7323"/>
      </a:accent6>
      <a:hlink>
        <a:srgbClr val="4CC0DD"/>
      </a:hlink>
      <a:folHlink>
        <a:srgbClr val="E941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mbeth_together" id="{C5DD8685-010E-CA42-919C-EAF37C663147}" vid="{BE58C8A8-FEFA-1549-AC6B-4F0FCA63951C}"/>
    </a:ext>
  </a:extLst>
</a:theme>
</file>

<file path=ppt/theme/theme3.xml><?xml version="1.0" encoding="utf-8"?>
<a:theme xmlns:a="http://schemas.openxmlformats.org/drawingml/2006/main" name="2_Lambeth_together">
  <a:themeElements>
    <a:clrScheme name="LambethTogether">
      <a:dk1>
        <a:srgbClr val="004877"/>
      </a:dk1>
      <a:lt1>
        <a:srgbClr val="FFFFFF"/>
      </a:lt1>
      <a:dk2>
        <a:srgbClr val="000000"/>
      </a:dk2>
      <a:lt2>
        <a:srgbClr val="E94179"/>
      </a:lt2>
      <a:accent1>
        <a:srgbClr val="0FA59B"/>
      </a:accent1>
      <a:accent2>
        <a:srgbClr val="DC79AF"/>
      </a:accent2>
      <a:accent3>
        <a:srgbClr val="3C4797"/>
      </a:accent3>
      <a:accent4>
        <a:srgbClr val="FBB911"/>
      </a:accent4>
      <a:accent5>
        <a:srgbClr val="0073A3"/>
      </a:accent5>
      <a:accent6>
        <a:srgbClr val="EE7323"/>
      </a:accent6>
      <a:hlink>
        <a:srgbClr val="4CC0DD"/>
      </a:hlink>
      <a:folHlink>
        <a:srgbClr val="E941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mbeth_together" id="{C5DD8685-010E-CA42-919C-EAF37C663147}" vid="{BE58C8A8-FEFA-1549-AC6B-4F0FCA63951C}"/>
    </a:ext>
  </a:extLst>
</a:theme>
</file>

<file path=ppt/theme/theme4.xml><?xml version="1.0" encoding="utf-8"?>
<a:theme xmlns:a="http://schemas.openxmlformats.org/drawingml/2006/main" name="3_Lambeth_together">
  <a:themeElements>
    <a:clrScheme name="LambethTogether">
      <a:dk1>
        <a:srgbClr val="004877"/>
      </a:dk1>
      <a:lt1>
        <a:srgbClr val="FFFFFF"/>
      </a:lt1>
      <a:dk2>
        <a:srgbClr val="000000"/>
      </a:dk2>
      <a:lt2>
        <a:srgbClr val="E94179"/>
      </a:lt2>
      <a:accent1>
        <a:srgbClr val="0FA59B"/>
      </a:accent1>
      <a:accent2>
        <a:srgbClr val="DC79AF"/>
      </a:accent2>
      <a:accent3>
        <a:srgbClr val="3C4797"/>
      </a:accent3>
      <a:accent4>
        <a:srgbClr val="FBB911"/>
      </a:accent4>
      <a:accent5>
        <a:srgbClr val="0073A3"/>
      </a:accent5>
      <a:accent6>
        <a:srgbClr val="EE7323"/>
      </a:accent6>
      <a:hlink>
        <a:srgbClr val="4CC0DD"/>
      </a:hlink>
      <a:folHlink>
        <a:srgbClr val="E941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mbeth_together" id="{C5DD8685-010E-CA42-919C-EAF37C663147}" vid="{BE58C8A8-FEFA-1549-AC6B-4F0FCA63951C}"/>
    </a:ext>
  </a:extLst>
</a:theme>
</file>

<file path=ppt/theme/theme5.xml><?xml version="1.0" encoding="utf-8"?>
<a:theme xmlns:a="http://schemas.openxmlformats.org/drawingml/2006/main" name="4_Lambeth_together">
  <a:themeElements>
    <a:clrScheme name="LambethTogether">
      <a:dk1>
        <a:srgbClr val="004877"/>
      </a:dk1>
      <a:lt1>
        <a:srgbClr val="FFFFFF"/>
      </a:lt1>
      <a:dk2>
        <a:srgbClr val="000000"/>
      </a:dk2>
      <a:lt2>
        <a:srgbClr val="E94179"/>
      </a:lt2>
      <a:accent1>
        <a:srgbClr val="0FA59B"/>
      </a:accent1>
      <a:accent2>
        <a:srgbClr val="DC79AF"/>
      </a:accent2>
      <a:accent3>
        <a:srgbClr val="3C4797"/>
      </a:accent3>
      <a:accent4>
        <a:srgbClr val="FBB911"/>
      </a:accent4>
      <a:accent5>
        <a:srgbClr val="0073A3"/>
      </a:accent5>
      <a:accent6>
        <a:srgbClr val="EE7323"/>
      </a:accent6>
      <a:hlink>
        <a:srgbClr val="4CC0DD"/>
      </a:hlink>
      <a:folHlink>
        <a:srgbClr val="E941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mbeth_together" id="{C5DD8685-010E-CA42-919C-EAF37C663147}" vid="{BE58C8A8-FEFA-1549-AC6B-4F0FCA63951C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51d9ff-4add-4aa1-9b17-caa76852397e">
      <Terms xmlns="http://schemas.microsoft.com/office/infopath/2007/PartnerControls"/>
    </lcf76f155ced4ddcb4097134ff3c332f>
    <TaxCatchAll xmlns="3762e1dc-9bcc-4a22-91e6-a5cb4b094858" xsi:nil="true"/>
    <SharedWithUsers xmlns="7bad7c87-06fc-4726-bfa2-929b12ffb2ad">
      <UserInfo>
        <DisplayName>Charli Nelson</DisplayName>
        <AccountId>426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10F98AB26C3F4AB2A22C1DFD30EA22" ma:contentTypeVersion="19" ma:contentTypeDescription="Create a new document." ma:contentTypeScope="" ma:versionID="9c75073d0af88cf5ed10b377b9d9499d">
  <xsd:schema xmlns:xsd="http://www.w3.org/2001/XMLSchema" xmlns:xs="http://www.w3.org/2001/XMLSchema" xmlns:p="http://schemas.microsoft.com/office/2006/metadata/properties" xmlns:ns2="7151d9ff-4add-4aa1-9b17-caa76852397e" xmlns:ns3="7bad7c87-06fc-4726-bfa2-929b12ffb2ad" xmlns:ns4="3762e1dc-9bcc-4a22-91e6-a5cb4b094858" targetNamespace="http://schemas.microsoft.com/office/2006/metadata/properties" ma:root="true" ma:fieldsID="0ba55c40d45d4ec09a16b6e51999fe37" ns2:_="" ns3:_="" ns4:_="">
    <xsd:import namespace="7151d9ff-4add-4aa1-9b17-caa76852397e"/>
    <xsd:import namespace="7bad7c87-06fc-4726-bfa2-929b12ffb2ad"/>
    <xsd:import namespace="3762e1dc-9bcc-4a22-91e6-a5cb4b0948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1d9ff-4add-4aa1-9b17-caa7685239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f3f23c5-8d61-4350-8abb-3478464986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ad7c87-06fc-4726-bfa2-929b12ffb2ad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62e1dc-9bcc-4a22-91e6-a5cb4b094858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e777752c-081b-4374-868b-e3f54405bd4b}" ma:internalName="TaxCatchAll" ma:showField="CatchAllData" ma:web="7bad7c87-06fc-4726-bfa2-929b12ffb2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C52E76-CD94-484F-864D-D4EA2A6A0C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552869-8C5A-4453-AE6E-0B1B0805BE11}">
  <ds:schemaRefs>
    <ds:schemaRef ds:uri="http://schemas.microsoft.com/office/2006/metadata/properties"/>
    <ds:schemaRef ds:uri="http://schemas.microsoft.com/office/infopath/2007/PartnerControls"/>
    <ds:schemaRef ds:uri="7151d9ff-4add-4aa1-9b17-caa76852397e"/>
    <ds:schemaRef ds:uri="3762e1dc-9bcc-4a22-91e6-a5cb4b094858"/>
    <ds:schemaRef ds:uri="7bad7c87-06fc-4726-bfa2-929b12ffb2ad"/>
  </ds:schemaRefs>
</ds:datastoreItem>
</file>

<file path=customXml/itemProps3.xml><?xml version="1.0" encoding="utf-8"?>
<ds:datastoreItem xmlns:ds="http://schemas.openxmlformats.org/officeDocument/2006/customXml" ds:itemID="{2913BA0F-B487-41A3-8165-9D217474D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1d9ff-4add-4aa1-9b17-caa76852397e"/>
    <ds:schemaRef ds:uri="7bad7c87-06fc-4726-bfa2-929b12ffb2ad"/>
    <ds:schemaRef ds:uri="3762e1dc-9bcc-4a22-91e6-a5cb4b0948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Lambeth_together</Template>
  <TotalTime>505</TotalTime>
  <Words>166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Lambeth_together</vt:lpstr>
      <vt:lpstr>1_Lambeth_together</vt:lpstr>
      <vt:lpstr>2_Lambeth_together</vt:lpstr>
      <vt:lpstr>3_Lambeth_together</vt:lpstr>
      <vt:lpstr>4_Lambeth_together</vt:lpstr>
      <vt:lpstr>Board on the Bus Listening in our Communities </vt:lpstr>
      <vt:lpstr>  Board on the Bus: out in the community in September at Lower Marsh Market – 10 September 2026  Dr George Verghese, GP and Chair of the Lambeth GP Provider Alliance, Anna Marcus, Associate Director of Primary and Community Care and Richard Davis, Volunteering Lead Lambeth Council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Lake</dc:creator>
  <cp:lastModifiedBy>Alicia Lyons</cp:lastModifiedBy>
  <cp:revision>54</cp:revision>
  <dcterms:created xsi:type="dcterms:W3CDTF">2019-07-02T09:04:22Z</dcterms:created>
  <dcterms:modified xsi:type="dcterms:W3CDTF">2026-10-12T14:59:42Z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0x010100E410F98AB26C3F4AB2A22C1DFD30EA22</vt:lpwstr>
  </property>
  <property fmtid="{D5CDD505-2E9C-101B-9397-08002B2CF9AE}" pid="3" name="MediaServiceImageTags">
    <vt:lpwstr/>
  </property>
</Properties>
</file>