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0" r:id="rId5"/>
    <p:sldMasterId id="2147483690" r:id="rId6"/>
    <p:sldMasterId id="2147483700" r:id="rId7"/>
    <p:sldMasterId id="2147483710" r:id="rId8"/>
    <p:sldMasterId id="2147483720" r:id="rId9"/>
    <p:sldMasterId id="2147483730" r:id="rId10"/>
  </p:sldMasterIdLst>
  <p:notesMasterIdLst>
    <p:notesMasterId r:id="rId20"/>
  </p:notesMasterIdLst>
  <p:sldIdLst>
    <p:sldId id="425" r:id="rId11"/>
    <p:sldId id="413" r:id="rId12"/>
    <p:sldId id="414" r:id="rId13"/>
    <p:sldId id="421" r:id="rId14"/>
    <p:sldId id="423" r:id="rId15"/>
    <p:sldId id="417" r:id="rId16"/>
    <p:sldId id="419" r:id="rId17"/>
    <p:sldId id="426" r:id="rId18"/>
    <p:sldId id="4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tt,Tom P" initials="BP" lastIdx="18" clrIdx="0">
    <p:extLst>
      <p:ext uri="{19B8F6BF-5375-455C-9EA6-DF929625EA0E}">
        <p15:presenceInfo xmlns:p15="http://schemas.microsoft.com/office/powerpoint/2012/main" userId="S-1-5-21-2105300758-28330434-2133884337-39888" providerId="AD"/>
      </p:ext>
    </p:extLst>
  </p:cmAuthor>
  <p:cmAuthor id="2" name="Daniel Noruwa" initials="DN" lastIdx="34" clrIdx="1">
    <p:extLst>
      <p:ext uri="{19B8F6BF-5375-455C-9EA6-DF929625EA0E}">
        <p15:presenceInfo xmlns:p15="http://schemas.microsoft.com/office/powerpoint/2012/main" userId="S::DNoruwa@lambeth.gov.uk::a7f41d6d-8996-4996-8f06-19c3b01b7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5EDFC-F16D-4D58-94C8-BF2B5E60D1B2}" v="12" dt="2024-10-09T11:46:10.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1" autoAdjust="0"/>
    <p:restoredTop sz="87432" autoAdjust="0"/>
  </p:normalViewPr>
  <p:slideViewPr>
    <p:cSldViewPr snapToGrid="0">
      <p:cViewPr varScale="1">
        <p:scale>
          <a:sx n="68" d="100"/>
          <a:sy n="68" d="100"/>
        </p:scale>
        <p:origin x="83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Lyons" userId="e6476f7e-6b94-4f74-86de-0cd173c87b7b" providerId="ADAL" clId="{8AC38583-9C46-409F-A37C-304C2E2599F3}"/>
    <pc:docChg chg="custSel modSld">
      <pc:chgData name="Alicia Lyons" userId="e6476f7e-6b94-4f74-86de-0cd173c87b7b" providerId="ADAL" clId="{8AC38583-9C46-409F-A37C-304C2E2599F3}" dt="2024-10-09T12:37:41.666" v="31" actId="113"/>
      <pc:docMkLst>
        <pc:docMk/>
      </pc:docMkLst>
      <pc:sldChg chg="modSp mod">
        <pc:chgData name="Alicia Lyons" userId="e6476f7e-6b94-4f74-86de-0cd173c87b7b" providerId="ADAL" clId="{8AC38583-9C46-409F-A37C-304C2E2599F3}" dt="2024-10-09T12:37:33.634" v="30" actId="113"/>
        <pc:sldMkLst>
          <pc:docMk/>
          <pc:sldMk cId="3243925629" sldId="426"/>
        </pc:sldMkLst>
        <pc:spChg chg="mod">
          <ac:chgData name="Alicia Lyons" userId="e6476f7e-6b94-4f74-86de-0cd173c87b7b" providerId="ADAL" clId="{8AC38583-9C46-409F-A37C-304C2E2599F3}" dt="2024-10-09T12:37:33.634" v="30" actId="113"/>
          <ac:spMkLst>
            <pc:docMk/>
            <pc:sldMk cId="3243925629" sldId="426"/>
            <ac:spMk id="3" creationId="{12AF098B-98A1-CBB6-CC9E-DD66E482CA8F}"/>
          </ac:spMkLst>
        </pc:spChg>
      </pc:sldChg>
      <pc:sldChg chg="modSp mod">
        <pc:chgData name="Alicia Lyons" userId="e6476f7e-6b94-4f74-86de-0cd173c87b7b" providerId="ADAL" clId="{8AC38583-9C46-409F-A37C-304C2E2599F3}" dt="2024-10-09T12:37:41.666" v="31" actId="113"/>
        <pc:sldMkLst>
          <pc:docMk/>
          <pc:sldMk cId="1836247320" sldId="427"/>
        </pc:sldMkLst>
        <pc:spChg chg="mod">
          <ac:chgData name="Alicia Lyons" userId="e6476f7e-6b94-4f74-86de-0cd173c87b7b" providerId="ADAL" clId="{8AC38583-9C46-409F-A37C-304C2E2599F3}" dt="2024-10-09T12:37:41.666" v="31" actId="113"/>
          <ac:spMkLst>
            <pc:docMk/>
            <pc:sldMk cId="1836247320" sldId="427"/>
            <ac:spMk id="3" creationId="{C6FBDB5E-7300-1A64-E4A1-3DDDAF7046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29F5B-7FCB-401E-8587-FB2FAB545532}" type="datetimeFigureOut">
              <a:rPr lang="en-GB" smtClean="0"/>
              <a:t>09/10/2024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9896C-CA07-489C-95AC-2075ACC609B6}" type="slidenum">
              <a:rPr lang="en-GB" smtClean="0"/>
              <a:t>‹#›</a:t>
            </a:fld>
            <a:endParaRPr lang="en-GB" dirty="0"/>
          </a:p>
        </p:txBody>
      </p:sp>
    </p:spTree>
    <p:extLst>
      <p:ext uri="{BB962C8B-B14F-4D97-AF65-F5344CB8AC3E}">
        <p14:creationId xmlns:p14="http://schemas.microsoft.com/office/powerpoint/2010/main" val="13814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1212" y="1455173"/>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101212" y="3503715"/>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20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0520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804" y="1434435"/>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45804" y="3557077"/>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4" y="228249"/>
            <a:ext cx="10468898" cy="902462"/>
          </a:xfrm>
        </p:spPr>
        <p:txBody>
          <a:bodyPr/>
          <a:lstStyle/>
          <a:p>
            <a:r>
              <a:rPr lang="en-US"/>
              <a:t>Click to edit Master title style</a:t>
            </a:r>
          </a:p>
        </p:txBody>
      </p:sp>
      <p:sp>
        <p:nvSpPr>
          <p:cNvPr id="3" name="Content Placeholder 2"/>
          <p:cNvSpPr>
            <a:spLocks noGrp="1"/>
          </p:cNvSpPr>
          <p:nvPr>
            <p:ph sz="half" idx="1"/>
          </p:nvPr>
        </p:nvSpPr>
        <p:spPr>
          <a:xfrm>
            <a:off x="464573" y="1376516"/>
            <a:ext cx="5555227"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3316" y="1376516"/>
            <a:ext cx="5525728"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114502"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35974"/>
            <a:ext cx="10645879" cy="855408"/>
          </a:xfrm>
        </p:spPr>
        <p:txBody>
          <a:bodyPr/>
          <a:lstStyle/>
          <a:p>
            <a:r>
              <a:rPr lang="en-US"/>
              <a:t>Click to edit Master title style</a:t>
            </a:r>
          </a:p>
        </p:txBody>
      </p:sp>
      <p:sp>
        <p:nvSpPr>
          <p:cNvPr id="3" name="Text Placeholder 2"/>
          <p:cNvSpPr>
            <a:spLocks noGrp="1"/>
          </p:cNvSpPr>
          <p:nvPr>
            <p:ph type="body" idx="1"/>
          </p:nvPr>
        </p:nvSpPr>
        <p:spPr>
          <a:xfrm>
            <a:off x="464574" y="1347071"/>
            <a:ext cx="5533002"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1868128"/>
            <a:ext cx="5533002"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8844" y="1347071"/>
            <a:ext cx="5370871"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8844" y="1868128"/>
            <a:ext cx="5370871"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163663"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2093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219200"/>
            <a:ext cx="643854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297648"/>
            <a:ext cx="4307452" cy="36959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7" y="1435510"/>
            <a:ext cx="6586025" cy="4277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124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22265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240972"/>
            <a:ext cx="11157155" cy="1020447"/>
          </a:xfrm>
        </p:spPr>
        <p:txBody>
          <a:bodyPr/>
          <a:lstStyle/>
          <a:p>
            <a:r>
              <a:rPr lang="en-US"/>
              <a:t>Click to edit Master title style</a:t>
            </a:r>
          </a:p>
        </p:txBody>
      </p:sp>
      <p:sp>
        <p:nvSpPr>
          <p:cNvPr id="3" name="Content Placeholder 2"/>
          <p:cNvSpPr>
            <a:spLocks noGrp="1"/>
          </p:cNvSpPr>
          <p:nvPr>
            <p:ph idx="1"/>
          </p:nvPr>
        </p:nvSpPr>
        <p:spPr>
          <a:xfrm>
            <a:off x="464573" y="2349910"/>
            <a:ext cx="11157155" cy="2192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574" y="1573161"/>
            <a:ext cx="8630266" cy="1936955"/>
          </a:xfrm>
        </p:spPr>
        <p:txBody>
          <a:bodyPr anchor="t"/>
          <a:lstStyle>
            <a:lvl1pPr algn="l">
              <a:defRPr sz="6000"/>
            </a:lvl1pPr>
          </a:lstStyle>
          <a:p>
            <a:r>
              <a:rPr lang="en-US"/>
              <a:t>Click to edit Master title style</a:t>
            </a:r>
          </a:p>
        </p:txBody>
      </p:sp>
      <p:sp>
        <p:nvSpPr>
          <p:cNvPr id="3" name="Subtitle 2"/>
          <p:cNvSpPr>
            <a:spLocks noGrp="1"/>
          </p:cNvSpPr>
          <p:nvPr>
            <p:ph type="subTitle" idx="1"/>
          </p:nvPr>
        </p:nvSpPr>
        <p:spPr>
          <a:xfrm>
            <a:off x="464574" y="3510116"/>
            <a:ext cx="8630266" cy="28906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599850"/>
            <a:ext cx="8767917" cy="1020447"/>
          </a:xfrm>
        </p:spPr>
        <p:txBody>
          <a:bodyPr anchor="t"/>
          <a:lstStyle/>
          <a:p>
            <a:r>
              <a:rPr lang="en-US"/>
              <a:t>Click to edit Master title style</a:t>
            </a:r>
          </a:p>
        </p:txBody>
      </p:sp>
      <p:sp>
        <p:nvSpPr>
          <p:cNvPr id="3" name="Content Placeholder 2"/>
          <p:cNvSpPr>
            <a:spLocks noGrp="1"/>
          </p:cNvSpPr>
          <p:nvPr>
            <p:ph idx="1"/>
          </p:nvPr>
        </p:nvSpPr>
        <p:spPr>
          <a:xfrm>
            <a:off x="464573" y="2703871"/>
            <a:ext cx="11157155" cy="344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896" y="122795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943896" y="335060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574" y="1850571"/>
            <a:ext cx="8866240" cy="1767699"/>
          </a:xfrm>
        </p:spPr>
        <p:txBody>
          <a:bodyPr anchor="t"/>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43665"/>
            <a:ext cx="11157154" cy="163215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4573" y="3456333"/>
            <a:ext cx="11157154" cy="16761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64573" y="6321309"/>
            <a:ext cx="2743200" cy="232185"/>
          </a:xfrm>
        </p:spPr>
        <p:txBody>
          <a:bodyPr/>
          <a:lstStyle/>
          <a:p>
            <a:fld id="{2F3163D4-4E36-9E4B-B550-45DF10BDA28F}" type="datetimeFigureOut">
              <a:rPr lang="en-US" smtClean="0"/>
              <a:t>10/9/2024</a:t>
            </a:fld>
            <a:endParaRPr lang="en-US" dirty="0"/>
          </a:p>
        </p:txBody>
      </p:sp>
      <p:sp>
        <p:nvSpPr>
          <p:cNvPr id="5" name="Footer Placeholder 4"/>
          <p:cNvSpPr>
            <a:spLocks noGrp="1"/>
          </p:cNvSpPr>
          <p:nvPr>
            <p:ph type="ftr" sz="quarter" idx="11"/>
          </p:nvPr>
        </p:nvSpPr>
        <p:spPr>
          <a:xfrm>
            <a:off x="4038600" y="6321309"/>
            <a:ext cx="4114800" cy="232185"/>
          </a:xfrm>
        </p:spPr>
        <p:txBody>
          <a:bodyPr/>
          <a:lstStyle/>
          <a:p>
            <a:endParaRPr lang="en-US" dirty="0"/>
          </a:p>
        </p:txBody>
      </p:sp>
      <p:sp>
        <p:nvSpPr>
          <p:cNvPr id="6" name="Slide Number Placeholder 5"/>
          <p:cNvSpPr>
            <a:spLocks noGrp="1"/>
          </p:cNvSpPr>
          <p:nvPr>
            <p:ph type="sldNum" sz="quarter" idx="12"/>
          </p:nvPr>
        </p:nvSpPr>
        <p:spPr>
          <a:xfrm>
            <a:off x="8878528" y="6321309"/>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4" y="739527"/>
            <a:ext cx="8876072" cy="1020447"/>
          </a:xfrm>
        </p:spPr>
        <p:txBody>
          <a:bodyPr anchor="t"/>
          <a:lstStyle/>
          <a:p>
            <a:r>
              <a:rPr lang="en-US"/>
              <a:t>Click to edit Master title style</a:t>
            </a:r>
          </a:p>
        </p:txBody>
      </p:sp>
      <p:sp>
        <p:nvSpPr>
          <p:cNvPr id="3" name="Content Placeholder 2"/>
          <p:cNvSpPr>
            <a:spLocks noGrp="1"/>
          </p:cNvSpPr>
          <p:nvPr>
            <p:ph sz="half" idx="1"/>
          </p:nvPr>
        </p:nvSpPr>
        <p:spPr>
          <a:xfrm>
            <a:off x="464573" y="1759974"/>
            <a:ext cx="5555227" cy="4306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759974"/>
            <a:ext cx="5449528" cy="4306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4573" y="6323823"/>
            <a:ext cx="2743200" cy="232185"/>
          </a:xfrm>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a:xfrm>
            <a:off x="4038600" y="6323823"/>
            <a:ext cx="4114800" cy="232185"/>
          </a:xfrm>
        </p:spPr>
        <p:txBody>
          <a:bodyPr/>
          <a:lstStyle/>
          <a:p>
            <a:endParaRPr lang="en-US" dirty="0"/>
          </a:p>
        </p:txBody>
      </p:sp>
      <p:sp>
        <p:nvSpPr>
          <p:cNvPr id="7" name="Slide Number Placeholder 6"/>
          <p:cNvSpPr>
            <a:spLocks noGrp="1"/>
          </p:cNvSpPr>
          <p:nvPr>
            <p:ph type="sldNum" sz="quarter" idx="12"/>
          </p:nvPr>
        </p:nvSpPr>
        <p:spPr>
          <a:xfrm>
            <a:off x="9242321" y="6323823"/>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756750"/>
            <a:ext cx="8885904" cy="1121263"/>
          </a:xfrm>
        </p:spPr>
        <p:txBody>
          <a:bodyPr anchor="t"/>
          <a:lstStyle/>
          <a:p>
            <a:r>
              <a:rPr lang="en-US"/>
              <a:t>Click to edit Master title style</a:t>
            </a:r>
          </a:p>
        </p:txBody>
      </p:sp>
      <p:sp>
        <p:nvSpPr>
          <p:cNvPr id="3" name="Text Placeholder 2"/>
          <p:cNvSpPr>
            <a:spLocks noGrp="1"/>
          </p:cNvSpPr>
          <p:nvPr>
            <p:ph type="body" idx="1"/>
          </p:nvPr>
        </p:nvSpPr>
        <p:spPr>
          <a:xfrm>
            <a:off x="464573" y="1878013"/>
            <a:ext cx="5707627"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2399071"/>
            <a:ext cx="5707627" cy="3755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3409" y="1878013"/>
            <a:ext cx="5339838"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3409" y="2399071"/>
            <a:ext cx="5339838" cy="3755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573" y="6322142"/>
            <a:ext cx="2743200" cy="232185"/>
          </a:xfrm>
        </p:spPr>
        <p:txBody>
          <a:bodyPr/>
          <a:lstStyle/>
          <a:p>
            <a:fld id="{2F3163D4-4E36-9E4B-B550-45DF10BDA28F}" type="datetimeFigureOut">
              <a:rPr lang="en-US" smtClean="0"/>
              <a:t>10/9/2024</a:t>
            </a:fld>
            <a:endParaRPr lang="en-US" dirty="0"/>
          </a:p>
        </p:txBody>
      </p:sp>
      <p:sp>
        <p:nvSpPr>
          <p:cNvPr id="8" name="Footer Placeholder 7"/>
          <p:cNvSpPr>
            <a:spLocks noGrp="1"/>
          </p:cNvSpPr>
          <p:nvPr>
            <p:ph type="ftr" sz="quarter" idx="11"/>
          </p:nvPr>
        </p:nvSpPr>
        <p:spPr>
          <a:xfrm>
            <a:off x="4038600" y="6322142"/>
            <a:ext cx="4114800" cy="232185"/>
          </a:xfrm>
        </p:spPr>
        <p:txBody>
          <a:bodyPr/>
          <a:lstStyle/>
          <a:p>
            <a:endParaRPr lang="en-US" dirty="0"/>
          </a:p>
        </p:txBody>
      </p:sp>
      <p:sp>
        <p:nvSpPr>
          <p:cNvPr id="9" name="Slide Number Placeholder 8"/>
          <p:cNvSpPr>
            <a:spLocks noGrp="1"/>
          </p:cNvSpPr>
          <p:nvPr>
            <p:ph type="sldNum" sz="quarter" idx="12"/>
          </p:nvPr>
        </p:nvSpPr>
        <p:spPr>
          <a:xfrm>
            <a:off x="9183328" y="63221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052053"/>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061885"/>
            <a:ext cx="6438540" cy="53094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140333"/>
            <a:ext cx="4307452" cy="42309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64573" y="6417364"/>
            <a:ext cx="2743200" cy="232185"/>
          </a:xfrm>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a:xfrm>
            <a:off x="4038600" y="6417364"/>
            <a:ext cx="4114800" cy="232185"/>
          </a:xfrm>
        </p:spPr>
        <p:txBody>
          <a:bodyPr/>
          <a:lstStyle/>
          <a:p>
            <a:endParaRPr lang="en-US" dirty="0"/>
          </a:p>
        </p:txBody>
      </p:sp>
      <p:sp>
        <p:nvSpPr>
          <p:cNvPr id="7" name="Slide Number Placeholder 6"/>
          <p:cNvSpPr>
            <a:spLocks noGrp="1"/>
          </p:cNvSpPr>
          <p:nvPr>
            <p:ph type="sldNum" sz="quarter" idx="12"/>
          </p:nvPr>
        </p:nvSpPr>
        <p:spPr>
          <a:xfrm>
            <a:off x="8878528" y="6417364"/>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098078"/>
            <a:ext cx="3932237" cy="109625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199535"/>
            <a:ext cx="6438540" cy="3578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300748"/>
            <a:ext cx="3932237" cy="24777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64573" y="6312310"/>
            <a:ext cx="2743200" cy="232185"/>
          </a:xfrm>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a:xfrm>
            <a:off x="4038600" y="6312310"/>
            <a:ext cx="4114800" cy="232185"/>
          </a:xfrm>
        </p:spPr>
        <p:txBody>
          <a:bodyPr/>
          <a:lstStyle/>
          <a:p>
            <a:endParaRPr lang="en-US" dirty="0"/>
          </a:p>
        </p:txBody>
      </p:sp>
      <p:sp>
        <p:nvSpPr>
          <p:cNvPr id="7" name="Slide Number Placeholder 6"/>
          <p:cNvSpPr>
            <a:spLocks noGrp="1"/>
          </p:cNvSpPr>
          <p:nvPr>
            <p:ph type="sldNum" sz="quarter" idx="12"/>
          </p:nvPr>
        </p:nvSpPr>
        <p:spPr>
          <a:xfrm>
            <a:off x="9222657" y="6312310"/>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959DB2-74DA-41DE-AF18-55A07C1C5F1C}"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402736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0D54D-8DAD-442B-84F8-7A700C0FC2D6}"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032211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7635F-3CE4-408C-902A-9D30472C44FC}"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13417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4845" y="1309798"/>
            <a:ext cx="11157155" cy="102044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869AD-D9D2-4E18-A5A0-3FCEAE8502A8}" type="datetime1">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308376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70095-2BB4-4108-8D18-D1727EEE9937}" type="datetime1">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098646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92163-7BDC-45AA-BDC9-B849A31E14DE}"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25180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2D318E-D9F2-4891-A01F-39384933A232}" type="datetime1">
              <a:rPr lang="en-US" smtClean="0"/>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169996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D98B74-565D-4DC0-957B-304A059C2C74}"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155711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C663E-DCD3-4BD2-934A-022A793DC9A2}"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792300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EBBD30-A2EB-4FD5-9088-0FDCA45EBCAC}"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094906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75BA1D-CB00-44D2-9E8B-917B82209469}"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724697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ECD16-25B6-48C3-B195-F19256C5F355}"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929555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7A1A43-0E20-4355-A7FC-62FD18A23209}" type="datetime1">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7642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A5C6-2516-4781-A70D-313A95614013}" type="datetime1">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249762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C3ECF-A8F2-4418-9DCC-A3D5938F7D9E}"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345037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D905DA-0683-46D7-AB5B-5577B5324B44}" type="datetime1">
              <a:rPr lang="en-US" smtClean="0"/>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110180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E312A2-BEA6-4053-BF11-18D18998E9A2}"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536977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C7A8FD-E8C4-4508-B9C5-822BDA96831C}"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903222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6683"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366683"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D07264-9D34-4B58-8BEC-8AAF072280D0}" type="datetime1">
              <a:rPr lang="en-US" smtClean="0">
                <a:solidFill>
                  <a:srgbClr val="004877">
                    <a:tint val="75000"/>
                  </a:srgbClr>
                </a:solidFill>
              </a:rPr>
              <a:t>10/9/2024</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548892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5C408-CBBD-4D80-A019-36F6F6C74715}" type="datetime1">
              <a:rPr lang="en-US" smtClean="0">
                <a:solidFill>
                  <a:srgbClr val="004877">
                    <a:tint val="75000"/>
                  </a:srgbClr>
                </a:solidFill>
              </a:rPr>
              <a:t>10/9/2024</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2773893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2450"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42450"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556C8-9C4F-41C3-8CFF-7E3E91B603EC}" type="datetime1">
              <a:rPr lang="en-US" smtClean="0">
                <a:solidFill>
                  <a:srgbClr val="004877">
                    <a:tint val="75000"/>
                  </a:srgbClr>
                </a:solidFill>
              </a:rPr>
              <a:t>10/9/2024</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1657405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231139"/>
            <a:ext cx="11157155" cy="1020447"/>
          </a:xfrm>
        </p:spPr>
        <p:txBody>
          <a:bodyPr/>
          <a:lstStyle/>
          <a:p>
            <a:r>
              <a:rPr lang="en-US"/>
              <a:t>Click to edit Master title style</a:t>
            </a:r>
          </a:p>
        </p:txBody>
      </p:sp>
      <p:sp>
        <p:nvSpPr>
          <p:cNvPr id="3" name="Content Placeholder 2"/>
          <p:cNvSpPr>
            <a:spLocks noGrp="1"/>
          </p:cNvSpPr>
          <p:nvPr>
            <p:ph sz="half" idx="1"/>
          </p:nvPr>
        </p:nvSpPr>
        <p:spPr>
          <a:xfrm>
            <a:off x="464573" y="2389239"/>
            <a:ext cx="5555227" cy="2772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389239"/>
            <a:ext cx="5449528" cy="2772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0D9241-1090-4E0B-BA17-C3A18B3DB0B5}" type="datetime1">
              <a:rPr lang="en-US" smtClean="0">
                <a:solidFill>
                  <a:srgbClr val="004877">
                    <a:tint val="75000"/>
                  </a:srgbClr>
                </a:solidFill>
              </a:rPr>
              <a:t>10/9/2024</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733342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573" y="1274020"/>
            <a:ext cx="10890815" cy="908793"/>
          </a:xfrm>
        </p:spPr>
        <p:txBody>
          <a:bodyPr/>
          <a:lstStyle/>
          <a:p>
            <a:r>
              <a:rPr lang="en-US"/>
              <a:t>Click to edit Master title style</a:t>
            </a:r>
          </a:p>
        </p:txBody>
      </p:sp>
      <p:sp>
        <p:nvSpPr>
          <p:cNvPr id="3" name="Text Placeholder 2"/>
          <p:cNvSpPr>
            <a:spLocks noGrp="1"/>
          </p:cNvSpPr>
          <p:nvPr>
            <p:ph type="body" idx="1"/>
          </p:nvPr>
        </p:nvSpPr>
        <p:spPr>
          <a:xfrm>
            <a:off x="464574" y="2182813"/>
            <a:ext cx="5533002"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2703871"/>
            <a:ext cx="5533002"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182813"/>
            <a:ext cx="5183188"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703871"/>
            <a:ext cx="5183188"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76F5BE-ED67-4CE1-8E19-0E351E01E5F5}" type="datetime1">
              <a:rPr lang="en-US" smtClean="0">
                <a:solidFill>
                  <a:srgbClr val="004877">
                    <a:tint val="75000"/>
                  </a:srgbClr>
                </a:solidFill>
              </a:rPr>
              <a:t>10/9/2024</a:t>
            </a:fld>
            <a:endParaRPr lang="en-US" dirty="0">
              <a:solidFill>
                <a:srgbClr val="00487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4877">
                  <a:tint val="75000"/>
                </a:srgbClr>
              </a:solidFill>
            </a:endParaRPr>
          </a:p>
        </p:txBody>
      </p:sp>
      <p:sp>
        <p:nvSpPr>
          <p:cNvPr id="9" name="Slide Number Placeholder 8"/>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00251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98752"/>
            <a:ext cx="11157155" cy="1020447"/>
          </a:xfrm>
        </p:spPr>
        <p:txBody>
          <a:bodyPr/>
          <a:lstStyle/>
          <a:p>
            <a:r>
              <a:rPr lang="en-US"/>
              <a:t>Click to edit Master title style</a:t>
            </a:r>
          </a:p>
        </p:txBody>
      </p:sp>
      <p:sp>
        <p:nvSpPr>
          <p:cNvPr id="3" name="Content Placeholder 2"/>
          <p:cNvSpPr>
            <a:spLocks noGrp="1"/>
          </p:cNvSpPr>
          <p:nvPr>
            <p:ph sz="half" idx="1"/>
          </p:nvPr>
        </p:nvSpPr>
        <p:spPr>
          <a:xfrm>
            <a:off x="464573" y="1533832"/>
            <a:ext cx="5555227" cy="429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33832"/>
            <a:ext cx="5449528" cy="429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183328"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CAF9B4-9F12-4E2A-AB0F-AAB4A3B65858}" type="datetime1">
              <a:rPr lang="en-US" smtClean="0">
                <a:solidFill>
                  <a:srgbClr val="004877">
                    <a:tint val="75000"/>
                  </a:srgbClr>
                </a:solidFill>
              </a:rPr>
              <a:t>10/9/2024</a:t>
            </a:fld>
            <a:endParaRPr lang="en-US" dirty="0">
              <a:solidFill>
                <a:srgbClr val="00487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4877">
                  <a:tint val="75000"/>
                </a:srgbClr>
              </a:solidFill>
            </a:endParaRPr>
          </a:p>
        </p:txBody>
      </p:sp>
      <p:sp>
        <p:nvSpPr>
          <p:cNvPr id="5" name="Slide Number Placeholder 4"/>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462406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CAE52-B0BF-47B7-AF69-B932D178C062}" type="datetime1">
              <a:rPr lang="en-US" smtClean="0">
                <a:solidFill>
                  <a:srgbClr val="004877">
                    <a:tint val="75000"/>
                  </a:srgbClr>
                </a:solidFill>
              </a:rPr>
              <a:t>10/9/2024</a:t>
            </a:fld>
            <a:endParaRPr lang="en-US" dirty="0">
              <a:solidFill>
                <a:srgbClr val="00487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4877">
                  <a:tint val="75000"/>
                </a:srgbClr>
              </a:solidFill>
            </a:endParaRPr>
          </a:p>
        </p:txBody>
      </p:sp>
      <p:sp>
        <p:nvSpPr>
          <p:cNvPr id="4" name="Slide Number Placeholder 3"/>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030979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524000"/>
            <a:ext cx="6438540" cy="3657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25791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BB515C-416B-48B7-ABEA-A3F1409CB41B}" type="datetime1">
              <a:rPr lang="en-US" smtClean="0">
                <a:solidFill>
                  <a:srgbClr val="004877">
                    <a:tint val="75000"/>
                  </a:srgbClr>
                </a:solidFill>
              </a:rPr>
              <a:t>10/9/2024</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4201121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172200" cy="3244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25841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ABF8D3-372B-40B8-B5C6-095BB8AF1873}" type="datetime1">
              <a:rPr lang="en-US" smtClean="0">
                <a:solidFill>
                  <a:srgbClr val="004877">
                    <a:tint val="75000"/>
                  </a:srgbClr>
                </a:solidFill>
              </a:rPr>
              <a:t>10/9/2024</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133210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87940"/>
            <a:ext cx="10577053" cy="754280"/>
          </a:xfrm>
        </p:spPr>
        <p:txBody>
          <a:bodyPr/>
          <a:lstStyle/>
          <a:p>
            <a:r>
              <a:rPr lang="en-US"/>
              <a:t>Click to edit Master title style</a:t>
            </a:r>
          </a:p>
        </p:txBody>
      </p:sp>
      <p:sp>
        <p:nvSpPr>
          <p:cNvPr id="3" name="Text Placeholder 2"/>
          <p:cNvSpPr>
            <a:spLocks noGrp="1"/>
          </p:cNvSpPr>
          <p:nvPr>
            <p:ph type="body" idx="1"/>
          </p:nvPr>
        </p:nvSpPr>
        <p:spPr>
          <a:xfrm>
            <a:off x="464574" y="1396232"/>
            <a:ext cx="576484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1917290"/>
            <a:ext cx="5764840" cy="4041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76998" y="1396232"/>
            <a:ext cx="5400369"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6998" y="1917290"/>
            <a:ext cx="5400369" cy="4041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13416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258530"/>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268362"/>
            <a:ext cx="6438540" cy="46604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346810"/>
            <a:ext cx="4307452" cy="35516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212826"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02942" y="1435509"/>
            <a:ext cx="6714562" cy="43753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25841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173495"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9.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427785"/>
            <a:ext cx="11157155"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4573" y="2536723"/>
            <a:ext cx="11157155" cy="21925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900">
                <a:solidFill>
                  <a:schemeClr val="bg1"/>
                </a:solidFill>
              </a:defRPr>
            </a:lvl1pPr>
          </a:lstStyle>
          <a:p>
            <a:fld id="{2F3163D4-4E36-9E4B-B550-45DF10BDA28F}" type="datetimeFigureOut">
              <a:rPr lang="en-US" smtClean="0"/>
              <a:pPr/>
              <a:t>10/9/2024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900">
                <a:solidFill>
                  <a:schemeClr val="bg1"/>
                </a:solidFill>
              </a:defRPr>
            </a:lvl1pPr>
          </a:lstStyle>
          <a:p>
            <a:fld id="{4FDE9CF2-C857-4041-8183-5CBC4420A123}" type="slidenum">
              <a:rPr lang="en-US" smtClean="0"/>
              <a:pPr/>
              <a:t>‹#›</a:t>
            </a:fld>
            <a:endParaRPr lang="en-US" dirty="0"/>
          </a:p>
        </p:txBody>
      </p:sp>
    </p:spTree>
    <p:extLst>
      <p:ext uri="{BB962C8B-B14F-4D97-AF65-F5344CB8AC3E}">
        <p14:creationId xmlns:p14="http://schemas.microsoft.com/office/powerpoint/2010/main" val="9304431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4" r:id="rId6"/>
    <p:sldLayoutId id="2147483675"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1103320"/>
            <a:ext cx="10648334"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3394" y="2212258"/>
            <a:ext cx="10648334" cy="3195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10/9/2024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21296218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6" r:id="rId4"/>
    <p:sldLayoutId id="2147483687" r:id="rId5"/>
    <p:sldLayoutId id="2147483684" r:id="rId6"/>
    <p:sldLayoutId id="2147483685" r:id="rId7"/>
    <p:sldLayoutId id="2147483688" r:id="rId8"/>
    <p:sldLayoutId id="214748368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10/9/2024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4446060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 id="2147483697" r:id="rId5"/>
    <p:sldLayoutId id="2147483694" r:id="rId6"/>
    <p:sldLayoutId id="2147483695" r:id="rId7"/>
    <p:sldLayoutId id="2147483698" r:id="rId8"/>
    <p:sldLayoutId id="214748369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535940"/>
            <a:ext cx="8915401" cy="10204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64573" y="2757948"/>
            <a:ext cx="11157155" cy="3667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10/9/2024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13982744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6" r:id="rId3"/>
    <p:sldLayoutId id="2147483707" r:id="rId4"/>
    <p:sldLayoutId id="2147483703" r:id="rId5"/>
    <p:sldLayoutId id="2147483704" r:id="rId6"/>
    <p:sldLayoutId id="2147483705" r:id="rId7"/>
    <p:sldLayoutId id="2147483708" r:id="rId8"/>
    <p:sldLayoutId id="214748370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B4E8A576-CFAA-4155-B156-7D8B001168A5}" type="datetime1">
              <a:rPr lang="en-US" smtClean="0"/>
              <a:t>10/9/2024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34423979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46CE347A-123F-435F-B037-87632B6E8DB7}" type="datetime1">
              <a:rPr lang="en-US" smtClean="0"/>
              <a:t>10/9/2024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26153987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427785"/>
            <a:ext cx="11157155"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4573" y="2536723"/>
            <a:ext cx="11157155" cy="28415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E43A667D-7EAC-4ECF-ADC1-0D647B74AEC9}" type="datetime1">
              <a:rPr lang="en-US" smtClean="0">
                <a:solidFill>
                  <a:srgbClr val="004877">
                    <a:tint val="75000"/>
                  </a:srgbClr>
                </a:solidFill>
              </a:rPr>
              <a:t>10/9/2024</a:t>
            </a:fld>
            <a:endParaRPr lang="en-US" dirty="0">
              <a:solidFill>
                <a:srgbClr val="004877">
                  <a:tint val="75000"/>
                </a:srgbClr>
              </a:solidFill>
            </a:endParaRPr>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4877">
                  <a:tint val="75000"/>
                </a:srgbClr>
              </a:solidFill>
            </a:endParaRPr>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1923234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hyperlink" Target="https://www.lambethtogether.net/about-us/lambeth-together-strategic-board-future-meetings-and-papers/board-meetings-archive/"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hmolicensing.lambeth.gov.uk/disrepair/start-page" TargetMode="External"/><Relationship Id="rId2" Type="http://schemas.openxmlformats.org/officeDocument/2006/relationships/hyperlink" Target="https://www.lambeth.gov.uk/sites/default/files/2024-03/Housing%20strategy%202024-2030.pdf"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s://eur03.safelinks.protection.outlook.com/?url=https%3A%2F%2Fwww.gov.uk%2Fgovernment%2Fpublications%2Fdamp-and-mould-understanding-and-addressing-the-health-risks-for-rented-housing-providers%2Funderstanding-and-addressing-the-health-risks-of-damp-and-mould-in-the-home--2&amp;data=05%7C02%7CALyons%40lambeth.gov.uk%7Ceb8523d5b2d4489d008308dce85d8257%7Cc4f22780485f4507af4a60a971d6f7fe%7C0%7C0%7C638640735528524383%7CUnknown%7CTWFpbGZsb3d8eyJWIjoiMC4wLjAwMDAiLCJQIjoiV2luMzIiLCJBTiI6Ik1haWwiLCJXVCI6Mn0%3D%7C0%7C%7C%7C&amp;sdata=Qi0v45wILKQsS%2FlGMD2mMeUkdWj1s4k2IZOVZI7UnFs%3D&amp;reserved=0"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AEDB-DD3F-E066-FC59-A1FA02F43774}"/>
              </a:ext>
            </a:extLst>
          </p:cNvPr>
          <p:cNvSpPr>
            <a:spLocks noGrp="1"/>
          </p:cNvSpPr>
          <p:nvPr>
            <p:ph type="ctrTitle"/>
          </p:nvPr>
        </p:nvSpPr>
        <p:spPr>
          <a:xfrm>
            <a:off x="622121" y="1154722"/>
            <a:ext cx="10019071" cy="1936955"/>
          </a:xfrm>
        </p:spPr>
        <p:txBody>
          <a:bodyPr>
            <a:normAutofit fontScale="90000"/>
          </a:bodyPr>
          <a:lstStyle/>
          <a:p>
            <a:r>
              <a:rPr lang="en-GB" dirty="0"/>
              <a:t>Lambeth Together</a:t>
            </a:r>
            <a:br>
              <a:rPr lang="en-GB" dirty="0"/>
            </a:br>
            <a:r>
              <a:rPr lang="en-GB" dirty="0"/>
              <a:t>Public Forum</a:t>
            </a:r>
            <a:br>
              <a:rPr lang="en-GB" dirty="0"/>
            </a:br>
            <a:br>
              <a:rPr lang="en-GB" dirty="0"/>
            </a:br>
            <a:r>
              <a:rPr lang="en-GB" dirty="0"/>
              <a:t>Thursday 7 September 2024</a:t>
            </a:r>
          </a:p>
        </p:txBody>
      </p:sp>
      <p:sp>
        <p:nvSpPr>
          <p:cNvPr id="3" name="Subtitle 2">
            <a:extLst>
              <a:ext uri="{FF2B5EF4-FFF2-40B4-BE49-F238E27FC236}">
                <a16:creationId xmlns:a16="http://schemas.microsoft.com/office/drawing/2014/main" id="{A51092D9-BBE0-4192-50C4-D8BA25BB80E6}"/>
              </a:ext>
            </a:extLst>
          </p:cNvPr>
          <p:cNvSpPr>
            <a:spLocks noGrp="1"/>
          </p:cNvSpPr>
          <p:nvPr>
            <p:ph type="subTitle" idx="1"/>
          </p:nvPr>
        </p:nvSpPr>
        <p:spPr>
          <a:xfrm>
            <a:off x="85023" y="4605497"/>
            <a:ext cx="12021954" cy="1097781"/>
          </a:xfrm>
          <a:solidFill>
            <a:schemeClr val="bg1"/>
          </a:solidFill>
        </p:spPr>
        <p:txBody>
          <a:bodyPr>
            <a:normAutofit fontScale="85000" lnSpcReduction="10000"/>
          </a:bodyPr>
          <a:lstStyle/>
          <a:p>
            <a:r>
              <a:rPr lang="en-GB" sz="2800" b="1" dirty="0"/>
              <a:t>Questions from members of the public and responses from Lambeth Together Care Partnership Board members </a:t>
            </a:r>
          </a:p>
          <a:p>
            <a:r>
              <a:rPr lang="en-GB" sz="2800" b="1" dirty="0"/>
              <a:t>*</a:t>
            </a:r>
            <a:r>
              <a:rPr lang="en-GB" sz="2000" b="1" dirty="0"/>
              <a:t>Abbreviations and acronyms used in the meeting are explained where possible using square brackets  […]   </a:t>
            </a:r>
          </a:p>
        </p:txBody>
      </p:sp>
    </p:spTree>
    <p:extLst>
      <p:ext uri="{BB962C8B-B14F-4D97-AF65-F5344CB8AC3E}">
        <p14:creationId xmlns:p14="http://schemas.microsoft.com/office/powerpoint/2010/main" val="84355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03C2-6872-8F49-AE0F-D01AF2782037}"/>
              </a:ext>
            </a:extLst>
          </p:cNvPr>
          <p:cNvSpPr>
            <a:spLocks noGrp="1"/>
          </p:cNvSpPr>
          <p:nvPr>
            <p:ph type="title"/>
          </p:nvPr>
        </p:nvSpPr>
        <p:spPr>
          <a:xfrm>
            <a:off x="115503" y="959356"/>
            <a:ext cx="10481912" cy="1020447"/>
          </a:xfrm>
        </p:spPr>
        <p:txBody>
          <a:bodyPr>
            <a:noAutofit/>
          </a:bodyPr>
          <a:lstStyle/>
          <a:p>
            <a:pPr algn="ctr"/>
            <a:r>
              <a:rPr lang="en-GB" sz="2200" dirty="0"/>
              <a:t>Question 1 – Sarah Flanagan, Patient and Public Voice (PPV) Board Member</a:t>
            </a:r>
          </a:p>
        </p:txBody>
      </p:sp>
      <p:sp>
        <p:nvSpPr>
          <p:cNvPr id="4" name="Content Placeholder 3">
            <a:extLst>
              <a:ext uri="{FF2B5EF4-FFF2-40B4-BE49-F238E27FC236}">
                <a16:creationId xmlns:a16="http://schemas.microsoft.com/office/drawing/2014/main" id="{B985D357-1745-F0FC-17F6-3F5FF7DC556C}"/>
              </a:ext>
            </a:extLst>
          </p:cNvPr>
          <p:cNvSpPr>
            <a:spLocks noGrp="1"/>
          </p:cNvSpPr>
          <p:nvPr>
            <p:ph idx="1"/>
          </p:nvPr>
        </p:nvSpPr>
        <p:spPr>
          <a:xfrm>
            <a:off x="983220" y="1809549"/>
            <a:ext cx="10316509" cy="4410925"/>
          </a:xfrm>
          <a:solidFill>
            <a:schemeClr val="bg1"/>
          </a:solidFill>
        </p:spPr>
        <p:txBody>
          <a:bodyPr>
            <a:normAutofit fontScale="92500" lnSpcReduction="20000"/>
          </a:bodyPr>
          <a:lstStyle/>
          <a:p>
            <a:pPr marL="0" indent="0" algn="l" rtl="0" fontAlgn="base">
              <a:lnSpc>
                <a:spcPct val="110000"/>
              </a:lnSpc>
              <a:buNone/>
            </a:pPr>
            <a:r>
              <a:rPr lang="en-GB" sz="1700" dirty="0">
                <a:effectLst/>
                <a:latin typeface="Arial" panose="020B0604020202020204" pitchFamily="34" charset="0"/>
                <a:ea typeface="Times New Roman" panose="02020603050405020304" pitchFamily="18" charset="0"/>
              </a:rPr>
              <a:t>“After a personal experience in long waits for blood tests following the Synnovis cyber attack, what measures are in place to stop such a cyber attack happening again? And if it does are there plans to find other providers of blood testing?”</a:t>
            </a:r>
          </a:p>
          <a:p>
            <a:pPr marL="0" indent="0" algn="l" rtl="0" fontAlgn="base">
              <a:lnSpc>
                <a:spcPct val="110000"/>
              </a:lnSpc>
              <a:buNone/>
            </a:pPr>
            <a:r>
              <a:rPr lang="en-US" sz="1700" b="1" dirty="0">
                <a:solidFill>
                  <a:srgbClr val="004877"/>
                </a:solidFill>
                <a:latin typeface="Arial" panose="020B0604020202020204" pitchFamily="34" charset="0"/>
                <a:ea typeface="Times New Roman" panose="02020603050405020304" pitchFamily="18" charset="0"/>
              </a:rPr>
              <a:t>Response</a:t>
            </a:r>
          </a:p>
          <a:p>
            <a:pPr marL="0" indent="0" algn="l" rtl="0" fontAlgn="base">
              <a:lnSpc>
                <a:spcPct val="110000"/>
              </a:lnSpc>
              <a:buNone/>
            </a:pPr>
            <a:r>
              <a:rPr lang="en-US" sz="1700" b="1" dirty="0">
                <a:solidFill>
                  <a:srgbClr val="004877"/>
                </a:solidFill>
                <a:latin typeface="Arial" panose="020B0604020202020204" pitchFamily="34" charset="0"/>
                <a:ea typeface="Times New Roman" panose="02020603050405020304" pitchFamily="18" charset="0"/>
              </a:rPr>
              <a:t>Oge Chesa, Director of Primary Care and Transformation, NHS South East London </a:t>
            </a:r>
          </a:p>
          <a:p>
            <a:pPr marL="0" indent="0" algn="l" rtl="0" fontAlgn="base">
              <a:lnSpc>
                <a:spcPct val="110000"/>
              </a:lnSpc>
              <a:buNone/>
            </a:pPr>
            <a:r>
              <a:rPr lang="en-US" sz="1700" b="0" i="0" dirty="0">
                <a:solidFill>
                  <a:srgbClr val="004877"/>
                </a:solidFill>
                <a:effectLst/>
                <a:latin typeface="Arial" panose="020B0604020202020204" pitchFamily="34" charset="0"/>
              </a:rPr>
              <a:t>The response to the Synnovis attack is being managed centrally and nationally,</a:t>
            </a:r>
            <a:r>
              <a:rPr lang="en-US" sz="1700" dirty="0">
                <a:solidFill>
                  <a:srgbClr val="004877"/>
                </a:solidFill>
                <a:latin typeface="Arial" panose="020B0604020202020204" pitchFamily="34" charset="0"/>
              </a:rPr>
              <a:t> and measures to stop this happening again are being worked on by NHS South East London ICB as well as the National Cybersecurity Agency. </a:t>
            </a:r>
          </a:p>
          <a:p>
            <a:pPr marL="0" indent="0" algn="l" rtl="0" fontAlgn="base">
              <a:lnSpc>
                <a:spcPct val="110000"/>
              </a:lnSpc>
              <a:buNone/>
            </a:pPr>
            <a:r>
              <a:rPr lang="en-US" sz="1700" dirty="0">
                <a:solidFill>
                  <a:srgbClr val="004877"/>
                </a:solidFill>
                <a:latin typeface="Arial" panose="020B0604020202020204" pitchFamily="34" charset="0"/>
              </a:rPr>
              <a:t>In order to ensure patients are still able to access blood testing, mutual aid was introduced with an external pathology company, HSL, supporting blood testing in Lambeth. Mutual aid began in Lambeth on 3 June and between 12-19 September services will migrate back to Synnovis.  </a:t>
            </a:r>
          </a:p>
          <a:p>
            <a:pPr marL="0" indent="0" algn="l" rtl="0" fontAlgn="base">
              <a:lnSpc>
                <a:spcPct val="110000"/>
              </a:lnSpc>
              <a:buNone/>
            </a:pPr>
            <a:r>
              <a:rPr lang="en-US" sz="1700" b="1" i="0" dirty="0">
                <a:solidFill>
                  <a:srgbClr val="004877"/>
                </a:solidFill>
                <a:effectLst/>
                <a:latin typeface="Arial" panose="020B0604020202020204" pitchFamily="34" charset="0"/>
              </a:rPr>
              <a:t>Dr Di Aitken, Lambeth Together Co-Chair</a:t>
            </a:r>
          </a:p>
          <a:p>
            <a:pPr marL="0" indent="0" algn="l" rtl="0" fontAlgn="base">
              <a:lnSpc>
                <a:spcPct val="110000"/>
              </a:lnSpc>
              <a:buNone/>
            </a:pPr>
            <a:r>
              <a:rPr lang="en-US" sz="1700" dirty="0">
                <a:solidFill>
                  <a:srgbClr val="004877"/>
                </a:solidFill>
                <a:latin typeface="Arial" panose="020B0604020202020204" pitchFamily="34" charset="0"/>
              </a:rPr>
              <a:t>Initially mutual aid was restricted to urgent cases only, followed by important blood tests and then, in the last 2 weeks, people on the routine list were invited to come forward for blood tests. Any potential harms arising from this categorisation was picked up by the South East London Primary Care Harms Review panel, so there is a good system in place to monitor potential harms.</a:t>
            </a:r>
            <a:endParaRPr lang="en-US" sz="1700" b="0" i="0" dirty="0">
              <a:solidFill>
                <a:srgbClr val="004877"/>
              </a:solidFill>
              <a:effectLst/>
              <a:latin typeface="Arial" panose="020B0604020202020204" pitchFamily="34"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3993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C796-6241-B2EB-7DE6-A100D430E94F}"/>
              </a:ext>
            </a:extLst>
          </p:cNvPr>
          <p:cNvSpPr>
            <a:spLocks noGrp="1"/>
          </p:cNvSpPr>
          <p:nvPr>
            <p:ph type="title"/>
          </p:nvPr>
        </p:nvSpPr>
        <p:spPr>
          <a:xfrm>
            <a:off x="306031" y="830239"/>
            <a:ext cx="10213258" cy="841245"/>
          </a:xfrm>
        </p:spPr>
        <p:txBody>
          <a:bodyPr>
            <a:normAutofit/>
          </a:bodyPr>
          <a:lstStyle/>
          <a:p>
            <a:r>
              <a:rPr lang="en-GB" sz="2200" dirty="0"/>
              <a:t>Question 2 - Sarah Flanagan, Patient and Public Voice (PPV) Board Member</a:t>
            </a:r>
          </a:p>
        </p:txBody>
      </p:sp>
      <p:sp>
        <p:nvSpPr>
          <p:cNvPr id="3" name="Content Placeholder 2">
            <a:extLst>
              <a:ext uri="{FF2B5EF4-FFF2-40B4-BE49-F238E27FC236}">
                <a16:creationId xmlns:a16="http://schemas.microsoft.com/office/drawing/2014/main" id="{3981D66C-C1B0-F49C-4B4B-00C7CBBF9CD4}"/>
              </a:ext>
            </a:extLst>
          </p:cNvPr>
          <p:cNvSpPr>
            <a:spLocks noGrp="1"/>
          </p:cNvSpPr>
          <p:nvPr>
            <p:ph idx="1"/>
          </p:nvPr>
        </p:nvSpPr>
        <p:spPr>
          <a:xfrm>
            <a:off x="1085623" y="1433485"/>
            <a:ext cx="10213258" cy="5124631"/>
          </a:xfrm>
          <a:solidFill>
            <a:schemeClr val="bg1"/>
          </a:solidFill>
        </p:spPr>
        <p:txBody>
          <a:bodyPr>
            <a:normAutofit fontScale="25000" lnSpcReduction="20000"/>
          </a:bodyPr>
          <a:lstStyle/>
          <a:p>
            <a:pPr marL="0" indent="0">
              <a:buNone/>
            </a:pPr>
            <a:endParaRPr lang="en-GB" sz="3400" dirty="0"/>
          </a:p>
          <a:p>
            <a:pPr marL="0" indent="0">
              <a:lnSpc>
                <a:spcPct val="120000"/>
              </a:lnSpc>
              <a:buNone/>
            </a:pPr>
            <a:r>
              <a:rPr lang="en-GB" sz="6400" dirty="0">
                <a:effectLst/>
                <a:latin typeface="Arial" panose="020B0604020202020204" pitchFamily="34" charset="0"/>
                <a:ea typeface="Times New Roman" panose="02020603050405020304" pitchFamily="18" charset="0"/>
              </a:rPr>
              <a:t>“A Kent transport firm used by Guy</a:t>
            </a:r>
            <a:r>
              <a:rPr lang="en-GB" sz="6400" dirty="0">
                <a:latin typeface="Arial" panose="020B0604020202020204" pitchFamily="34" charset="0"/>
                <a:ea typeface="Times New Roman" panose="02020603050405020304" pitchFamily="18" charset="0"/>
              </a:rPr>
              <a:t>’</a:t>
            </a:r>
            <a:r>
              <a:rPr lang="en-GB" sz="6400" dirty="0">
                <a:effectLst/>
                <a:latin typeface="Arial" panose="020B0604020202020204" pitchFamily="34" charset="0"/>
                <a:ea typeface="Times New Roman" panose="02020603050405020304" pitchFamily="18" charset="0"/>
              </a:rPr>
              <a:t>s and St Thomas’ NHS Foundation Trust (GSTT) and King’s College Hospital (KCH) for patient transport has gone bust, causing major problems getting patients around and delaying discharges. What actions are being taken to tackle this and how have delays been conveyed to patients?”</a:t>
            </a:r>
          </a:p>
          <a:p>
            <a:pPr marL="0" indent="0">
              <a:lnSpc>
                <a:spcPct val="120000"/>
              </a:lnSpc>
              <a:buNone/>
            </a:pPr>
            <a:r>
              <a:rPr lang="en-GB" sz="6400" b="1" dirty="0">
                <a:latin typeface="Arial" panose="020B0604020202020204" pitchFamily="34" charset="0"/>
                <a:ea typeface="Times New Roman" panose="02020603050405020304" pitchFamily="18" charset="0"/>
              </a:rPr>
              <a:t>Response</a:t>
            </a:r>
          </a:p>
          <a:p>
            <a:pPr marL="0" indent="0">
              <a:lnSpc>
                <a:spcPct val="120000"/>
              </a:lnSpc>
              <a:buNone/>
            </a:pPr>
            <a:r>
              <a:rPr lang="en-GB" sz="6400" b="1" dirty="0">
                <a:latin typeface="Arial" panose="020B0604020202020204" pitchFamily="34" charset="0"/>
                <a:ea typeface="Times New Roman" panose="02020603050405020304" pitchFamily="18" charset="0"/>
              </a:rPr>
              <a:t>Alice Jarvis, Director of Operations and Partnerships, Guy’s and St Thomas’ NHS Foundation Trust</a:t>
            </a:r>
          </a:p>
          <a:p>
            <a:pPr marL="0" indent="0">
              <a:lnSpc>
                <a:spcPct val="120000"/>
              </a:lnSpc>
              <a:buNone/>
            </a:pPr>
            <a:r>
              <a:rPr lang="en-GB" sz="6400" dirty="0">
                <a:effectLst/>
                <a:ea typeface="Calibri" panose="020F0502020204030204" pitchFamily="34" charset="0"/>
              </a:rPr>
              <a:t>GSTT were able to respond at very short notice. On the day that the liquidation of SVL came into effect, only 25 out of 511 journeys were cancelled. We have now fully implemented our business continuity plans using a range of internal and external resources and there have been no significant patient impacts.</a:t>
            </a:r>
          </a:p>
          <a:p>
            <a:pPr marL="0" indent="0">
              <a:lnSpc>
                <a:spcPct val="120000"/>
              </a:lnSpc>
              <a:buNone/>
            </a:pPr>
            <a:r>
              <a:rPr lang="en-GB" sz="6400" b="1" dirty="0">
                <a:ea typeface="Calibri" panose="020F0502020204030204" pitchFamily="34" charset="0"/>
              </a:rPr>
              <a:t>Response provided after the meeting by Julie Lowe, Deputy Chief Executive, King’s College Hospital NHS Foundation Trust </a:t>
            </a:r>
          </a:p>
          <a:p>
            <a:pPr marL="0" indent="0">
              <a:lnSpc>
                <a:spcPct val="120000"/>
              </a:lnSpc>
              <a:buNone/>
            </a:pPr>
            <a:r>
              <a:rPr lang="en-GB" sz="6400" dirty="0">
                <a:effectLst/>
                <a:latin typeface="Arial" panose="020B0604020202020204" pitchFamily="34" charset="0"/>
                <a:ea typeface="Calibri" panose="020F0502020204030204" pitchFamily="34" charset="0"/>
              </a:rPr>
              <a:t>SVL Healthcare Services Ltd had a contract to provide non-emergency patient transport services for King’s, as well as Guy’s and St Thomas’ NHS Foundation Trust. On the evening of Tuesday 27 August, SVL informed both Trusts that they would be unable to provide these services from Wednesday 28 August onwards. </a:t>
            </a:r>
            <a:endParaRPr lang="en-GB" sz="6400" dirty="0">
              <a:effectLst/>
              <a:latin typeface="Calibri" panose="020F0502020204030204" pitchFamily="34" charset="0"/>
              <a:ea typeface="Calibri" panose="020F0502020204030204" pitchFamily="34" charset="0"/>
            </a:endParaRPr>
          </a:p>
          <a:p>
            <a:pPr marL="0" indent="0">
              <a:lnSpc>
                <a:spcPct val="120000"/>
              </a:lnSpc>
              <a:buNone/>
            </a:pPr>
            <a:r>
              <a:rPr lang="en-GB" sz="6400" dirty="0">
                <a:effectLst/>
                <a:latin typeface="Arial" panose="020B0604020202020204" pitchFamily="34" charset="0"/>
                <a:ea typeface="Calibri" panose="020F0502020204030204" pitchFamily="34" charset="0"/>
              </a:rPr>
              <a:t>Our staff have worked tirelessly to ensure continuity of service for our patients, and we are working at pace to identify a long-term alternative provider of these services</a:t>
            </a:r>
            <a:r>
              <a:rPr lang="en-GB" sz="6400" dirty="0">
                <a:latin typeface="Arial" panose="020B0604020202020204" pitchFamily="34" charset="0"/>
                <a:ea typeface="Calibri" panose="020F0502020204030204" pitchFamily="34" charset="0"/>
              </a:rPr>
              <a:t>, and keep patient disruption to a minimum.</a:t>
            </a:r>
            <a:endParaRPr lang="en-GB" sz="6400" dirty="0">
              <a:effectLst/>
              <a:latin typeface="Arial" panose="020B0604020202020204" pitchFamily="34" charset="0"/>
              <a:ea typeface="Calibri" panose="020F0502020204030204" pitchFamily="34" charset="0"/>
            </a:endParaRPr>
          </a:p>
          <a:p>
            <a:pPr marL="0" indent="0">
              <a:buNone/>
            </a:pPr>
            <a:endParaRPr lang="en-GB" sz="3400" dirty="0">
              <a:effectLst/>
              <a:ea typeface="Calibri" panose="020F0502020204030204" pitchFamily="34" charset="0"/>
            </a:endParaRPr>
          </a:p>
          <a:p>
            <a:pPr marL="0" indent="0">
              <a:buNone/>
            </a:pPr>
            <a:endParaRPr lang="en-GB" sz="1800" dirty="0">
              <a:effectLst/>
              <a:ea typeface="Calibri" panose="020F0502020204030204" pitchFamily="34" charset="0"/>
            </a:endParaRPr>
          </a:p>
          <a:p>
            <a:pPr marL="0" indent="0">
              <a:buNone/>
            </a:pPr>
            <a:endParaRPr lang="en-GB" sz="1800" dirty="0">
              <a:effectLst/>
              <a:latin typeface="Arial" panose="020B0604020202020204" pitchFamily="34" charset="0"/>
              <a:ea typeface="Times New Roman" panose="02020603050405020304" pitchFamily="18"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6257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EF0D-9516-5592-A5E6-832770084465}"/>
              </a:ext>
            </a:extLst>
          </p:cNvPr>
          <p:cNvSpPr>
            <a:spLocks noGrp="1"/>
          </p:cNvSpPr>
          <p:nvPr>
            <p:ph type="title"/>
          </p:nvPr>
        </p:nvSpPr>
        <p:spPr>
          <a:xfrm>
            <a:off x="219183" y="746565"/>
            <a:ext cx="10213258" cy="1020447"/>
          </a:xfrm>
        </p:spPr>
        <p:txBody>
          <a:bodyPr>
            <a:normAutofit/>
          </a:bodyPr>
          <a:lstStyle/>
          <a:p>
            <a:r>
              <a:rPr lang="en-GB" sz="2200" dirty="0"/>
              <a:t>Question 3 – Gay Lee, Lambeth Keep Our NHS Public </a:t>
            </a:r>
          </a:p>
        </p:txBody>
      </p:sp>
      <p:sp>
        <p:nvSpPr>
          <p:cNvPr id="3" name="Content Placeholder 2">
            <a:extLst>
              <a:ext uri="{FF2B5EF4-FFF2-40B4-BE49-F238E27FC236}">
                <a16:creationId xmlns:a16="http://schemas.microsoft.com/office/drawing/2014/main" id="{A2B87994-E5C0-614C-BF88-4EC7621825DC}"/>
              </a:ext>
            </a:extLst>
          </p:cNvPr>
          <p:cNvSpPr>
            <a:spLocks noGrp="1"/>
          </p:cNvSpPr>
          <p:nvPr>
            <p:ph idx="1"/>
          </p:nvPr>
        </p:nvSpPr>
        <p:spPr>
          <a:xfrm>
            <a:off x="508107" y="1515314"/>
            <a:ext cx="10213258" cy="5200118"/>
          </a:xfrm>
          <a:solidFill>
            <a:schemeClr val="bg1"/>
          </a:solidFill>
        </p:spPr>
        <p:txBody>
          <a:bodyPr>
            <a:noAutofit/>
          </a:bodyPr>
          <a:lstStyle/>
          <a:p>
            <a:pPr marL="0" indent="0">
              <a:buNone/>
            </a:pPr>
            <a:r>
              <a:rPr lang="en-GB" sz="1600" dirty="0"/>
              <a:t>“Is it possible for Lambeth Together to follow up with the ICB [NHS South East London Integrated Care Board] for a response to our 10 questions (sent to ICB on 24 July) on the Synnovis attack? We haven’t had a response from them so far, despite attending the public part of the ICB public meeting. Is it possible for LT [Lambeth Together] to follow up with non-execs at ICB due to delay in response?</a:t>
            </a:r>
          </a:p>
          <a:p>
            <a:pPr marL="0" indent="0">
              <a:buNone/>
            </a:pPr>
            <a:r>
              <a:rPr lang="en-GB" sz="1600" dirty="0"/>
              <a:t>Could you also add a link to where the questions and answers from the public forum are located? It has been difficult to find them”</a:t>
            </a:r>
          </a:p>
          <a:p>
            <a:pPr marL="0" indent="0">
              <a:buNone/>
            </a:pPr>
            <a:r>
              <a:rPr lang="en-GB" sz="1600" b="1" dirty="0"/>
              <a:t>Response</a:t>
            </a:r>
          </a:p>
          <a:p>
            <a:pPr marL="0" indent="0">
              <a:buNone/>
            </a:pPr>
            <a:r>
              <a:rPr lang="en-GB" sz="1600" b="1" dirty="0"/>
              <a:t>Oge Chesa, Director of Primary Care and Transformation, NHS South East London </a:t>
            </a:r>
          </a:p>
          <a:p>
            <a:pPr marL="0" indent="0">
              <a:buNone/>
            </a:pPr>
            <a:r>
              <a:rPr lang="en-GB" sz="1600" b="1" dirty="0"/>
              <a:t>(with additional information provided by Lambeth Together Programme Support Team) </a:t>
            </a:r>
          </a:p>
          <a:p>
            <a:pPr marL="0" indent="0">
              <a:buNone/>
            </a:pPr>
            <a:r>
              <a:rPr lang="en-GB" sz="1600" dirty="0"/>
              <a:t>We will chase our ICB colleagues for answers to your 10 questions and we will respond to you. </a:t>
            </a:r>
          </a:p>
          <a:p>
            <a:pPr marL="0" indent="0">
              <a:buNone/>
            </a:pPr>
            <a:r>
              <a:rPr lang="en-GB" sz="1600" dirty="0"/>
              <a:t>Participants were informed that the Public Forum questions and answers are published to the Lambeth Together website after each meeting [the following link was also provided during the meeting: </a:t>
            </a:r>
            <a:r>
              <a:rPr lang="en-GB" sz="1600" dirty="0">
                <a:hlinkClick r:id="rId2"/>
              </a:rPr>
              <a:t>go to board meeting archive</a:t>
            </a:r>
            <a:r>
              <a:rPr lang="en-GB" sz="1600" dirty="0"/>
              <a:t>]; this link is also included in meeting minutes </a:t>
            </a:r>
          </a:p>
          <a:p>
            <a:pPr marL="0" indent="0">
              <a:buNone/>
            </a:pPr>
            <a:r>
              <a:rPr lang="en-GB" sz="1600" b="1" dirty="0"/>
              <a:t>Alice Jarvis, Director of Operations and Partnerships, GSTT</a:t>
            </a:r>
          </a:p>
          <a:p>
            <a:pPr marL="0" indent="0">
              <a:buNone/>
            </a:pPr>
            <a:r>
              <a:rPr lang="en-GB" sz="1600" dirty="0"/>
              <a:t>Picking up on the ‘Swiftqueue’ system used by Synnovis, I went back to them ahead of the board today to check on how they are responding to patients being turned away if they haven’t been able to book in advance. A member of the Synnovis team will reach out to you on that. We need to have a meeting and discussion on how we can enable equal access to the service. </a:t>
            </a:r>
          </a:p>
        </p:txBody>
      </p:sp>
    </p:spTree>
    <p:extLst>
      <p:ext uri="{BB962C8B-B14F-4D97-AF65-F5344CB8AC3E}">
        <p14:creationId xmlns:p14="http://schemas.microsoft.com/office/powerpoint/2010/main" val="270936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DE29-8E98-9C9F-07C6-8509C53B01D6}"/>
              </a:ext>
            </a:extLst>
          </p:cNvPr>
          <p:cNvSpPr>
            <a:spLocks noGrp="1"/>
          </p:cNvSpPr>
          <p:nvPr>
            <p:ph type="title"/>
          </p:nvPr>
        </p:nvSpPr>
        <p:spPr>
          <a:xfrm>
            <a:off x="216698" y="1182512"/>
            <a:ext cx="10804228" cy="780836"/>
          </a:xfrm>
        </p:spPr>
        <p:txBody>
          <a:bodyPr>
            <a:normAutofit fontScale="90000"/>
          </a:bodyPr>
          <a:lstStyle/>
          <a:p>
            <a:r>
              <a:rPr lang="en-GB" sz="2400" dirty="0"/>
              <a:t>Question 4 - Nicola Kingston, Brixton and Clapham Park PCN Patient Group </a:t>
            </a:r>
            <a:br>
              <a:rPr lang="en-GB" sz="4400" dirty="0"/>
            </a:br>
            <a:endParaRPr lang="en-GB" dirty="0"/>
          </a:p>
        </p:txBody>
      </p:sp>
      <p:sp>
        <p:nvSpPr>
          <p:cNvPr id="3" name="Content Placeholder 2">
            <a:extLst>
              <a:ext uri="{FF2B5EF4-FFF2-40B4-BE49-F238E27FC236}">
                <a16:creationId xmlns:a16="http://schemas.microsoft.com/office/drawing/2014/main" id="{899829EE-DBD6-31E1-F0C8-D486AAC43556}"/>
              </a:ext>
            </a:extLst>
          </p:cNvPr>
          <p:cNvSpPr>
            <a:spLocks noGrp="1"/>
          </p:cNvSpPr>
          <p:nvPr>
            <p:ph idx="1"/>
          </p:nvPr>
        </p:nvSpPr>
        <p:spPr>
          <a:xfrm>
            <a:off x="512183" y="1659194"/>
            <a:ext cx="10213258" cy="3539612"/>
          </a:xfrm>
        </p:spPr>
        <p:txBody>
          <a:bodyPr vert="horz" lIns="91440" tIns="45720" rIns="91440" bIns="45720" rtlCol="0" anchor="t">
            <a:normAutofit/>
          </a:bodyPr>
          <a:lstStyle/>
          <a:p>
            <a:pPr marL="0" indent="0">
              <a:buNone/>
            </a:pPr>
            <a:r>
              <a:rPr lang="en-GB" sz="1600" dirty="0"/>
              <a:t>“It’s useful now to separate the general Synnovis questions from the equalities issues around blood tests, and I’m asking on behalf of my patient group, who don’t feel we’ve had a response. I want to address the issue of harm, and point out that there is harm to mental health that is not being recorded. We would like a written response to questions and also a meeting to discuss these issues”. </a:t>
            </a:r>
          </a:p>
          <a:p>
            <a:pPr marL="0" indent="0">
              <a:buNone/>
            </a:pPr>
            <a:r>
              <a:rPr lang="en-GB" sz="1600" b="1" dirty="0"/>
              <a:t>Response </a:t>
            </a:r>
          </a:p>
          <a:p>
            <a:pPr marL="0" indent="0">
              <a:buNone/>
            </a:pPr>
            <a:r>
              <a:rPr lang="en-GB" sz="1600" b="1" dirty="0"/>
              <a:t>Alice Jarvis, Director of Operations and Partnerships, GSTT</a:t>
            </a:r>
            <a:r>
              <a:rPr lang="en-GB" sz="1600" b="1" dirty="0">
                <a:solidFill>
                  <a:srgbClr val="FF0000"/>
                </a:solidFill>
              </a:rPr>
              <a:t> </a:t>
            </a:r>
          </a:p>
          <a:p>
            <a:pPr marL="0" indent="0">
              <a:buNone/>
            </a:pPr>
            <a:r>
              <a:rPr lang="en-GB" sz="1600" dirty="0">
                <a:effectLst/>
                <a:ea typeface="Aptos" panose="020B0004020202020204" pitchFamily="34" charset="0"/>
                <a:cs typeface="Aptos" panose="020B0004020202020204" pitchFamily="34" charset="0"/>
              </a:rPr>
              <a:t>I will ask </a:t>
            </a:r>
            <a:r>
              <a:rPr lang="en-GB" sz="1600" dirty="0" err="1">
                <a:effectLst/>
                <a:ea typeface="Aptos" panose="020B0004020202020204" pitchFamily="34" charset="0"/>
                <a:cs typeface="Aptos" panose="020B0004020202020204" pitchFamily="34" charset="0"/>
              </a:rPr>
              <a:t>Synnovis</a:t>
            </a:r>
            <a:r>
              <a:rPr lang="en-GB" sz="1600" dirty="0">
                <a:effectLst/>
                <a:ea typeface="Aptos" panose="020B0004020202020204" pitchFamily="34" charset="0"/>
                <a:cs typeface="Aptos" panose="020B0004020202020204" pitchFamily="34" charset="0"/>
              </a:rPr>
              <a:t> to respond specifically to your questions associated to </a:t>
            </a:r>
            <a:r>
              <a:rPr lang="en-GB" sz="1600" dirty="0" err="1">
                <a:effectLst/>
                <a:ea typeface="Aptos" panose="020B0004020202020204" pitchFamily="34" charset="0"/>
                <a:cs typeface="Aptos" panose="020B0004020202020204" pitchFamily="34" charset="0"/>
              </a:rPr>
              <a:t>swiftqueue</a:t>
            </a:r>
            <a:r>
              <a:rPr lang="en-GB" sz="1600" dirty="0">
                <a:effectLst/>
                <a:ea typeface="Aptos" panose="020B0004020202020204" pitchFamily="34" charset="0"/>
                <a:cs typeface="Aptos" panose="020B0004020202020204" pitchFamily="34" charset="0"/>
              </a:rPr>
              <a:t> and concerns about equity of access. I will also arrange a meeting with yourself, Gay [Gay Lee, Lambeth Keep Our NHS Public, also present], and members of our Lambeth Together team [Dr George </a:t>
            </a:r>
            <a:r>
              <a:rPr lang="en-GB" sz="1600" dirty="0" err="1">
                <a:effectLst/>
                <a:ea typeface="Aptos" panose="020B0004020202020204" pitchFamily="34" charset="0"/>
                <a:cs typeface="Aptos" panose="020B0004020202020204" pitchFamily="34" charset="0"/>
              </a:rPr>
              <a:t>Verghese</a:t>
            </a:r>
            <a:r>
              <a:rPr lang="en-GB" sz="1600" dirty="0">
                <a:effectLst/>
                <a:ea typeface="Aptos" panose="020B0004020202020204" pitchFamily="34" charset="0"/>
                <a:cs typeface="Aptos" panose="020B0004020202020204" pitchFamily="34" charset="0"/>
              </a:rPr>
              <a:t>, GP, Clinical and Care Professional Lead Urgent Care; Dr Rajive Mitra, GP, Clinical and Care Professional Lead, Children and Young People's Alliance] to discuss these issues. You raised an additional concern associated to harm and your concerns associated to harm to mental health that is not being recorded, this will need to be discussed through the harms review SEL </a:t>
            </a:r>
            <a:r>
              <a:rPr lang="en-GB" sz="1600">
                <a:effectLst/>
                <a:ea typeface="Aptos" panose="020B0004020202020204" pitchFamily="34" charset="0"/>
                <a:cs typeface="Aptos" panose="020B0004020202020204" pitchFamily="34" charset="0"/>
              </a:rPr>
              <a:t>coordinated process.</a:t>
            </a:r>
            <a:endParaRPr lang="en-GB" sz="1600" dirty="0">
              <a:effectLst/>
              <a:ea typeface="Aptos" panose="020B0004020202020204" pitchFamily="34" charset="0"/>
              <a:cs typeface="Aptos" panose="020B0004020202020204" pitchFamily="34" charset="0"/>
            </a:endParaRPr>
          </a:p>
          <a:p>
            <a:pPr marL="0" indent="0">
              <a:buNone/>
            </a:pPr>
            <a:endParaRPr lang="en-GB" sz="2200" dirty="0"/>
          </a:p>
        </p:txBody>
      </p:sp>
    </p:spTree>
    <p:extLst>
      <p:ext uri="{BB962C8B-B14F-4D97-AF65-F5344CB8AC3E}">
        <p14:creationId xmlns:p14="http://schemas.microsoft.com/office/powerpoint/2010/main" val="22575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4B96-5610-652E-0B94-ACF87F602B31}"/>
              </a:ext>
            </a:extLst>
          </p:cNvPr>
          <p:cNvSpPr>
            <a:spLocks noGrp="1"/>
          </p:cNvSpPr>
          <p:nvPr>
            <p:ph type="title"/>
          </p:nvPr>
        </p:nvSpPr>
        <p:spPr>
          <a:xfrm>
            <a:off x="235950" y="853478"/>
            <a:ext cx="10213258" cy="1020447"/>
          </a:xfrm>
        </p:spPr>
        <p:txBody>
          <a:bodyPr>
            <a:normAutofit/>
          </a:bodyPr>
          <a:lstStyle/>
          <a:p>
            <a:r>
              <a:rPr lang="en-GB" sz="2200" dirty="0"/>
              <a:t>Question 5 - Odilon Couzin</a:t>
            </a:r>
          </a:p>
        </p:txBody>
      </p:sp>
      <p:sp>
        <p:nvSpPr>
          <p:cNvPr id="3" name="Content Placeholder 2">
            <a:extLst>
              <a:ext uri="{FF2B5EF4-FFF2-40B4-BE49-F238E27FC236}">
                <a16:creationId xmlns:a16="http://schemas.microsoft.com/office/drawing/2014/main" id="{C59614D7-8C5F-4311-F807-461DB01B844E}"/>
              </a:ext>
            </a:extLst>
          </p:cNvPr>
          <p:cNvSpPr>
            <a:spLocks noGrp="1"/>
          </p:cNvSpPr>
          <p:nvPr>
            <p:ph idx="1"/>
          </p:nvPr>
        </p:nvSpPr>
        <p:spPr>
          <a:xfrm>
            <a:off x="729489" y="1659193"/>
            <a:ext cx="10213258" cy="3974691"/>
          </a:xfrm>
          <a:solidFill>
            <a:schemeClr val="bg1"/>
          </a:solidFill>
        </p:spPr>
        <p:txBody>
          <a:bodyPr>
            <a:normAutofit lnSpcReduction="10000"/>
          </a:bodyPr>
          <a:lstStyle/>
          <a:p>
            <a:pPr marL="0" indent="0">
              <a:lnSpc>
                <a:spcPct val="100000"/>
              </a:lnSpc>
              <a:buNone/>
            </a:pPr>
            <a:r>
              <a:rPr lang="en-GB" sz="1600" dirty="0">
                <a:effectLst/>
                <a:ea typeface="Times New Roman" panose="02020603050405020304" pitchFamily="18" charset="0"/>
              </a:rPr>
              <a:t>“Some may have seen the reporting about the young woman with ME in Devon who died of malnutrition due to a lack of proper care and support from doctors there. This is an extreme case, but I can guarantee you that many people in Lambeth - especially young women - are suffering from a lack of medical training and knowledge about ME, and also Long Covid (which in many cases is very similar to ME). Thanks to George and Raj for their positive attitude towards improving GP training for ME and Long Covid. I did a quick search and found a number of existing training materials on the subject and would like to propose that we sit down and discuss how they might be incorporated into Lambeth GP continuing professional development (CPD). My daughter, who has ME and much experience with medical gaslighting from GPs and others, would be happy to join and share her firsthand experiences with you”.</a:t>
            </a:r>
          </a:p>
          <a:p>
            <a:pPr marL="0" indent="0">
              <a:lnSpc>
                <a:spcPct val="100000"/>
              </a:lnSpc>
              <a:buNone/>
            </a:pPr>
            <a:r>
              <a:rPr lang="en-GB" sz="1600" b="1" dirty="0">
                <a:ea typeface="Times New Roman" panose="02020603050405020304" pitchFamily="18" charset="0"/>
              </a:rPr>
              <a:t>Response </a:t>
            </a:r>
          </a:p>
          <a:p>
            <a:pPr marL="0" indent="0">
              <a:lnSpc>
                <a:spcPct val="100000"/>
              </a:lnSpc>
              <a:buNone/>
            </a:pPr>
            <a:r>
              <a:rPr lang="en-GB" sz="1600" b="1" dirty="0">
                <a:ea typeface="Times New Roman" panose="02020603050405020304" pitchFamily="18" charset="0"/>
              </a:rPr>
              <a:t>Dr Di Aitken, Lambeth Together Co-Chair</a:t>
            </a:r>
          </a:p>
          <a:p>
            <a:pPr marL="0" indent="0">
              <a:lnSpc>
                <a:spcPct val="100000"/>
              </a:lnSpc>
              <a:buNone/>
            </a:pPr>
            <a:r>
              <a:rPr lang="en-GB" sz="1600" dirty="0"/>
              <a:t>Di said she would welcome a meeting with </a:t>
            </a:r>
            <a:r>
              <a:rPr lang="en-GB" sz="1600" dirty="0" err="1"/>
              <a:t>Odilon</a:t>
            </a:r>
            <a:r>
              <a:rPr lang="en-GB" sz="1600" dirty="0"/>
              <a:t>, and set this up. </a:t>
            </a:r>
            <a:r>
              <a:rPr lang="en-GB" sz="1600"/>
              <a:t>She would </a:t>
            </a:r>
            <a:r>
              <a:rPr lang="en-GB" sz="1600" dirty="0"/>
              <a:t>seek to include Dr Becky </a:t>
            </a:r>
            <a:r>
              <a:rPr lang="en-GB" sz="1600" dirty="0" err="1"/>
              <a:t>Whitnall</a:t>
            </a:r>
            <a:r>
              <a:rPr lang="en-GB" sz="1600" dirty="0"/>
              <a:t> in this, who leads the Lambeth Training Hub. It would be good for patient voices to be heard at the Training Hub. It’s  important that GPs learn about medical gaslighting, and </a:t>
            </a:r>
            <a:r>
              <a:rPr lang="en-GB" sz="1600" dirty="0" err="1"/>
              <a:t>Odilon’s</a:t>
            </a:r>
            <a:r>
              <a:rPr lang="en-GB" sz="1600" dirty="0"/>
              <a:t> daughter would be welcome to contribute.</a:t>
            </a:r>
            <a:endParaRPr lang="en-GB" sz="1600" dirty="0">
              <a:effectLst/>
              <a:ea typeface="Times New Roman" panose="02020603050405020304" pitchFamily="18" charset="0"/>
            </a:endParaRPr>
          </a:p>
        </p:txBody>
      </p:sp>
    </p:spTree>
    <p:extLst>
      <p:ext uri="{BB962C8B-B14F-4D97-AF65-F5344CB8AC3E}">
        <p14:creationId xmlns:p14="http://schemas.microsoft.com/office/powerpoint/2010/main" val="228470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6B0A-2BA0-50D6-CFD5-5A94092B7DA2}"/>
              </a:ext>
            </a:extLst>
          </p:cNvPr>
          <p:cNvSpPr>
            <a:spLocks noGrp="1"/>
          </p:cNvSpPr>
          <p:nvPr>
            <p:ph type="title"/>
          </p:nvPr>
        </p:nvSpPr>
        <p:spPr>
          <a:xfrm>
            <a:off x="284075" y="997857"/>
            <a:ext cx="10213258" cy="1020447"/>
          </a:xfrm>
        </p:spPr>
        <p:txBody>
          <a:bodyPr>
            <a:normAutofit/>
          </a:bodyPr>
          <a:lstStyle/>
          <a:p>
            <a:r>
              <a:rPr lang="en-GB" sz="2200" dirty="0"/>
              <a:t>Question 6 – Odilon Couzin </a:t>
            </a:r>
          </a:p>
        </p:txBody>
      </p:sp>
      <p:sp>
        <p:nvSpPr>
          <p:cNvPr id="3" name="Content Placeholder 2">
            <a:extLst>
              <a:ext uri="{FF2B5EF4-FFF2-40B4-BE49-F238E27FC236}">
                <a16:creationId xmlns:a16="http://schemas.microsoft.com/office/drawing/2014/main" id="{4D52F414-A902-B996-7721-3FB429534B04}"/>
              </a:ext>
            </a:extLst>
          </p:cNvPr>
          <p:cNvSpPr>
            <a:spLocks noGrp="1"/>
          </p:cNvSpPr>
          <p:nvPr>
            <p:ph idx="1"/>
          </p:nvPr>
        </p:nvSpPr>
        <p:spPr>
          <a:xfrm>
            <a:off x="601709" y="1760284"/>
            <a:ext cx="10213258" cy="4424206"/>
          </a:xfrm>
          <a:solidFill>
            <a:schemeClr val="bg1"/>
          </a:solidFill>
        </p:spPr>
        <p:txBody>
          <a:bodyPr>
            <a:normAutofit fontScale="70000" lnSpcReduction="20000"/>
          </a:bodyPr>
          <a:lstStyle/>
          <a:p>
            <a:pPr marL="0" indent="0">
              <a:lnSpc>
                <a:spcPct val="120000"/>
              </a:lnSpc>
              <a:buNone/>
            </a:pPr>
            <a:r>
              <a:rPr lang="en-GB" sz="2300" dirty="0">
                <a:effectLst/>
                <a:ea typeface="Times New Roman" panose="02020603050405020304" pitchFamily="18" charset="0"/>
              </a:rPr>
              <a:t>“Many months ago I raised the case of an HMO [household in multiple occupation] in Knight's Hill where residents, including mothers with young children, were living in temporary accommodation with flooding and black mould. Despite the intervention of Fiona Connolly [Lambeth Council’s Director of Adult Social Care and Housing] and others, it appears that issues of damp and mould continue, and at least one mother is still living in the property. She says her baby is starting to crawl but cannot do so in her room due to water coming up through the floorboards. Clearly there is an urgent need to implement a </a:t>
            </a:r>
            <a:r>
              <a:rPr lang="en-GB" sz="2300" i="1" dirty="0">
                <a:effectLst/>
                <a:ea typeface="Times New Roman" panose="02020603050405020304" pitchFamily="18" charset="0"/>
              </a:rPr>
              <a:t>functional </a:t>
            </a:r>
            <a:r>
              <a:rPr lang="en-GB" sz="2300" dirty="0">
                <a:effectLst/>
                <a:ea typeface="Times New Roman" panose="02020603050405020304" pitchFamily="18" charset="0"/>
              </a:rPr>
              <a:t>system where residents are protected from this sort of health risk, especially those who are vulnerable such as single mothers in temporary accommodation. What can Lambeth Together do to address this in a more systematic and effective way, because the current approach is clearly not working and is putting the health of some of the most vulnerable residents at risk?” </a:t>
            </a:r>
            <a:endParaRPr lang="en-GB" sz="2300" dirty="0"/>
          </a:p>
          <a:p>
            <a:pPr marL="0" indent="0">
              <a:lnSpc>
                <a:spcPct val="120000"/>
              </a:lnSpc>
              <a:buNone/>
            </a:pPr>
            <a:r>
              <a:rPr lang="en-GB" sz="2300" b="1" dirty="0"/>
              <a:t>Response – updated with Ruth Hutt reply 9.10.24</a:t>
            </a:r>
          </a:p>
          <a:p>
            <a:pPr marL="0" indent="0">
              <a:lnSpc>
                <a:spcPct val="120000"/>
              </a:lnSpc>
              <a:buNone/>
            </a:pPr>
            <a:r>
              <a:rPr lang="en-GB" sz="2300" b="1" dirty="0"/>
              <a:t>Andrew Eyres, Corporate Director of Integrated Health and Care, Lambeth, NHS South East London and Lambeth Council</a:t>
            </a:r>
          </a:p>
          <a:p>
            <a:pPr marL="0" indent="0">
              <a:lnSpc>
                <a:spcPct val="120000"/>
              </a:lnSpc>
              <a:buNone/>
            </a:pPr>
            <a:r>
              <a:rPr lang="en-GB" sz="2300" dirty="0"/>
              <a:t>Andrew committed to picking up with Ruth Hutt, Acting Director of Adult Social Care and Housing at Lambeth Council, to understand what is already happening in the area of temporary housing and associated health impacts. </a:t>
            </a:r>
          </a:p>
          <a:p>
            <a:pPr marL="0" indent="0">
              <a:buNone/>
            </a:pPr>
            <a:endParaRPr lang="en-GB" dirty="0"/>
          </a:p>
        </p:txBody>
      </p:sp>
    </p:spTree>
    <p:extLst>
      <p:ext uri="{BB962C8B-B14F-4D97-AF65-F5344CB8AC3E}">
        <p14:creationId xmlns:p14="http://schemas.microsoft.com/office/powerpoint/2010/main" val="409100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68E3-36A2-496E-9563-9A41C70384B2}"/>
              </a:ext>
            </a:extLst>
          </p:cNvPr>
          <p:cNvSpPr>
            <a:spLocks noGrp="1"/>
          </p:cNvSpPr>
          <p:nvPr>
            <p:ph type="title"/>
          </p:nvPr>
        </p:nvSpPr>
        <p:spPr/>
        <p:txBody>
          <a:bodyPr>
            <a:normAutofit/>
          </a:bodyPr>
          <a:lstStyle/>
          <a:p>
            <a:r>
              <a:rPr lang="en-GB" sz="3200" dirty="0"/>
              <a:t>Question 6 – response cont.</a:t>
            </a:r>
          </a:p>
        </p:txBody>
      </p:sp>
      <p:sp>
        <p:nvSpPr>
          <p:cNvPr id="3" name="Content Placeholder 2">
            <a:extLst>
              <a:ext uri="{FF2B5EF4-FFF2-40B4-BE49-F238E27FC236}">
                <a16:creationId xmlns:a16="http://schemas.microsoft.com/office/drawing/2014/main" id="{12AF098B-98A1-CBB6-CC9E-DD66E482CA8F}"/>
              </a:ext>
            </a:extLst>
          </p:cNvPr>
          <p:cNvSpPr>
            <a:spLocks noGrp="1"/>
          </p:cNvSpPr>
          <p:nvPr>
            <p:ph idx="1"/>
          </p:nvPr>
        </p:nvSpPr>
        <p:spPr/>
        <p:txBody>
          <a:bodyPr>
            <a:normAutofit fontScale="25000" lnSpcReduction="20000"/>
          </a:bodyPr>
          <a:lstStyle/>
          <a:p>
            <a:pPr marL="0" indent="0">
              <a:buNone/>
            </a:pPr>
            <a:r>
              <a:rPr lang="en-GB" sz="9600" dirty="0"/>
              <a:t>Response updated 9.10.24</a:t>
            </a:r>
          </a:p>
          <a:p>
            <a:pPr marL="0" indent="0">
              <a:buNone/>
            </a:pPr>
            <a:r>
              <a:rPr lang="en-GB" sz="9600" b="1" dirty="0"/>
              <a:t>Ruth Hutt, Acting Corporate Director Housing and Adult Social Care</a:t>
            </a:r>
          </a:p>
          <a:p>
            <a:pPr marL="0" indent="0">
              <a:buNone/>
            </a:pPr>
            <a:r>
              <a:rPr lang="en-GB" sz="8000" kern="100" dirty="0">
                <a:effectLst/>
                <a:latin typeface="Arial" panose="020B0604020202020204" pitchFamily="34" charset="0"/>
                <a:ea typeface="Aptos" panose="020B0004020202020204" pitchFamily="34" charset="0"/>
                <a:cs typeface="Arial" panose="020B0604020202020204" pitchFamily="34" charset="0"/>
              </a:rPr>
              <a:t>Access to good quality housing supports good health and the connection between housing and health is an area of action in the Health and Wellbeing Strategy 2023. Lambeth Council published its housing strategy earlier this year </a:t>
            </a:r>
            <a:r>
              <a:rPr lang="en-GB" sz="80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2"/>
              </a:rPr>
              <a:t>A place we can all call home: Lambeth housing strategy 2024–30</a:t>
            </a:r>
            <a:r>
              <a:rPr lang="en-GB" sz="8000" kern="100" dirty="0">
                <a:effectLst/>
                <a:latin typeface="Arial" panose="020B0604020202020204" pitchFamily="34" charset="0"/>
                <a:ea typeface="Aptos" panose="020B0004020202020204" pitchFamily="34" charset="0"/>
                <a:cs typeface="Arial" panose="020B0604020202020204" pitchFamily="34" charset="0"/>
              </a:rPr>
              <a:t> which outlines the commitments to improving Council housing in the borough. </a:t>
            </a:r>
          </a:p>
          <a:p>
            <a:pPr marL="0" indent="0">
              <a:buNone/>
            </a:pPr>
            <a:r>
              <a:rPr lang="en-GB" sz="8000" kern="100" dirty="0">
                <a:effectLst/>
                <a:latin typeface="Arial" panose="020B0604020202020204" pitchFamily="34" charset="0"/>
                <a:ea typeface="Aptos" panose="020B0004020202020204" pitchFamily="34" charset="0"/>
                <a:cs typeface="Arial" panose="020B0604020202020204" pitchFamily="34" charset="0"/>
              </a:rPr>
              <a:t>The Health and Wellbeing Board reviewed the Healthy Homes charter in February this year which highlighted the work being done to reduce damp and mould. Houses of Multiple Occupancy (HMOs) are required to be licensed. Concerns about the quality or safety of private HMOs can be reported to the Council </a:t>
            </a:r>
            <a:r>
              <a:rPr lang="en-GB" sz="80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Report a private housing issue | Lambeth</a:t>
            </a:r>
            <a:r>
              <a:rPr lang="en-GB" sz="8000" kern="100" dirty="0">
                <a:effectLst/>
                <a:latin typeface="Arial" panose="020B0604020202020204" pitchFamily="34" charset="0"/>
                <a:ea typeface="Aptos" panose="020B0004020202020204" pitchFamily="34" charset="0"/>
                <a:cs typeface="Arial" panose="020B0604020202020204" pitchFamily="34" charset="0"/>
              </a:rPr>
              <a:t>.  Anyone placed in temporary accommodation can raise concerns about the condition of their property with the placing authority. </a:t>
            </a:r>
          </a:p>
          <a:p>
            <a:pPr marL="0" indent="0">
              <a:buNone/>
            </a:pPr>
            <a:endParaRPr lang="en-GB" sz="8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dirty="0"/>
              <a: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24392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4184-88C8-9515-4337-3A292E6E4DD4}"/>
              </a:ext>
            </a:extLst>
          </p:cNvPr>
          <p:cNvSpPr>
            <a:spLocks noGrp="1"/>
          </p:cNvSpPr>
          <p:nvPr>
            <p:ph type="title"/>
          </p:nvPr>
        </p:nvSpPr>
        <p:spPr/>
        <p:txBody>
          <a:bodyPr/>
          <a:lstStyle/>
          <a:p>
            <a:r>
              <a:rPr lang="en-GB" dirty="0"/>
              <a:t>Question 6 – response cont.</a:t>
            </a:r>
          </a:p>
        </p:txBody>
      </p:sp>
      <p:sp>
        <p:nvSpPr>
          <p:cNvPr id="3" name="Content Placeholder 2">
            <a:extLst>
              <a:ext uri="{FF2B5EF4-FFF2-40B4-BE49-F238E27FC236}">
                <a16:creationId xmlns:a16="http://schemas.microsoft.com/office/drawing/2014/main" id="{C6FBDB5E-7300-1A64-E4A1-3DDDAF70469A}"/>
              </a:ext>
            </a:extLst>
          </p:cNvPr>
          <p:cNvSpPr>
            <a:spLocks noGrp="1"/>
          </p:cNvSpPr>
          <p:nvPr>
            <p:ph idx="1"/>
          </p:nvPr>
        </p:nvSpPr>
        <p:spPr/>
        <p:txBody>
          <a:bodyPr>
            <a:normAutofit fontScale="92500" lnSpcReduction="10000"/>
          </a:bodyPr>
          <a:lstStyle/>
          <a:p>
            <a:pPr marL="0" indent="0">
              <a:buNone/>
            </a:pPr>
            <a:r>
              <a:rPr lang="en-GB" sz="2600" dirty="0"/>
              <a:t>Response updated 9.10.24</a:t>
            </a:r>
          </a:p>
          <a:p>
            <a:pPr marL="0" indent="0">
              <a:buNone/>
            </a:pPr>
            <a:r>
              <a:rPr lang="en-GB" sz="2600" b="1" dirty="0"/>
              <a:t>Ruth Hutt, Acting Corporate Director Housing and Adult Social Care</a:t>
            </a:r>
          </a:p>
          <a:p>
            <a:pPr marL="0" indent="0">
              <a:buNone/>
            </a:pPr>
            <a:r>
              <a:rPr lang="en-GB" sz="2000" dirty="0">
                <a:effectLst/>
                <a:latin typeface="Arial" panose="020B0604020202020204" pitchFamily="34" charset="0"/>
                <a:ea typeface="Aptos" panose="020B0004020202020204" pitchFamily="34" charset="0"/>
                <a:cs typeface="Arial" panose="020B0604020202020204" pitchFamily="34" charset="0"/>
              </a:rPr>
              <a:t>The NHS in South London is undertaking some engagement work with local authority partners which will look to develop an action plan outlining ways NHS can help address some of the housing challenges faced by patients. The sad reality is there is a significant shortage of affordable housing in Lambeth and London. Lambeth Council is working hard to try prevent homelessness, supporting people who become homeless into secure accommodation and contributing to the availability of affordable housing. </a:t>
            </a:r>
          </a:p>
          <a:p>
            <a:pPr marL="0" indent="0">
              <a:buNone/>
            </a:pPr>
            <a:r>
              <a:rPr lang="en-GB" sz="2000" dirty="0">
                <a:effectLst/>
                <a:latin typeface="Arial" panose="020B0604020202020204" pitchFamily="34" charset="0"/>
                <a:ea typeface="Aptos" panose="020B0004020202020204" pitchFamily="34" charset="0"/>
                <a:cs typeface="Arial" panose="020B0604020202020204" pitchFamily="34" charset="0"/>
              </a:rPr>
              <a:t>However, this is a long term challenge requiring investment in new homes and improvements in the quality of available housing. </a:t>
            </a:r>
            <a:r>
              <a:rPr lang="en-GB" sz="2000" u="sng" dirty="0" err="1">
                <a:solidFill>
                  <a:srgbClr val="467886"/>
                </a:solidFill>
                <a:effectLst/>
                <a:latin typeface="Arial" panose="020B0604020202020204" pitchFamily="34" charset="0"/>
                <a:ea typeface="Aptos" panose="020B0004020202020204" pitchFamily="34" charset="0"/>
                <a:cs typeface="Arial" panose="020B0604020202020204" pitchFamily="34" charset="0"/>
                <a:hlinkClick r:id="rId2"/>
              </a:rPr>
              <a:t>Awaabs</a:t>
            </a:r>
            <a:r>
              <a:rPr lang="en-GB" sz="20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2"/>
              </a:rPr>
              <a:t> Law</a:t>
            </a:r>
            <a:r>
              <a:rPr lang="en-GB" sz="2000" dirty="0">
                <a:effectLst/>
                <a:latin typeface="Arial" panose="020B0604020202020204" pitchFamily="34" charset="0"/>
                <a:ea typeface="Aptos" panose="020B0004020202020204" pitchFamily="34" charset="0"/>
                <a:cs typeface="Arial" panose="020B0604020202020204" pitchFamily="34" charset="0"/>
              </a:rPr>
              <a:t>, introduced following the tragic death of </a:t>
            </a:r>
            <a:r>
              <a:rPr lang="en-GB" sz="2000" dirty="0" err="1">
                <a:effectLst/>
                <a:latin typeface="Arial" panose="020B0604020202020204" pitchFamily="34" charset="0"/>
                <a:ea typeface="Aptos" panose="020B0004020202020204" pitchFamily="34" charset="0"/>
                <a:cs typeface="Arial" panose="020B0604020202020204" pitchFamily="34" charset="0"/>
              </a:rPr>
              <a:t>Awaab</a:t>
            </a:r>
            <a:r>
              <a:rPr lang="en-GB" sz="2000" dirty="0">
                <a:effectLst/>
                <a:latin typeface="Arial" panose="020B0604020202020204" pitchFamily="34" charset="0"/>
                <a:ea typeface="Aptos" panose="020B0004020202020204" pitchFamily="34" charset="0"/>
                <a:cs typeface="Arial" panose="020B0604020202020204" pitchFamily="34" charset="0"/>
              </a:rPr>
              <a:t> Ishak following chronic exposure to mould sets out standards for managing damp and mould.           </a:t>
            </a:r>
          </a:p>
          <a:p>
            <a:pPr marL="0" indent="0">
              <a:buNone/>
            </a:pPr>
            <a:endParaRPr lang="en-GB" sz="20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36247320"/>
      </p:ext>
    </p:extLst>
  </p:cSld>
  <p:clrMapOvr>
    <a:masterClrMapping/>
  </p:clrMapOvr>
</p:sld>
</file>

<file path=ppt/theme/theme1.xml><?xml version="1.0" encoding="utf-8"?>
<a:theme xmlns:a="http://schemas.openxmlformats.org/drawingml/2006/main" name="1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2.xml><?xml version="1.0" encoding="utf-8"?>
<a:theme xmlns:a="http://schemas.openxmlformats.org/drawingml/2006/main" name="2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3.xml><?xml version="1.0" encoding="utf-8"?>
<a:theme xmlns:a="http://schemas.openxmlformats.org/drawingml/2006/main" name="3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4.xml><?xml version="1.0" encoding="utf-8"?>
<a:theme xmlns:a="http://schemas.openxmlformats.org/drawingml/2006/main" name="4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5.xml><?xml version="1.0" encoding="utf-8"?>
<a:theme xmlns:a="http://schemas.openxmlformats.org/drawingml/2006/main" name="5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6.xml><?xml version="1.0" encoding="utf-8"?>
<a:theme xmlns:a="http://schemas.openxmlformats.org/drawingml/2006/main" name="6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7.xml><?xml version="1.0" encoding="utf-8"?>
<a:theme xmlns:a="http://schemas.openxmlformats.org/drawingml/2006/main" name="7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51d9ff-4add-4aa1-9b17-caa76852397e">
      <Terms xmlns="http://schemas.microsoft.com/office/infopath/2007/PartnerControls"/>
    </lcf76f155ced4ddcb4097134ff3c332f>
    <TaxCatchAll xmlns="3762e1dc-9bcc-4a22-91e6-a5cb4b0948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10F98AB26C3F4AB2A22C1DFD30EA22" ma:contentTypeVersion="18" ma:contentTypeDescription="Create a new document." ma:contentTypeScope="" ma:versionID="75ef76f3f3f031acac0470071f342da9">
  <xsd:schema xmlns:xsd="http://www.w3.org/2001/XMLSchema" xmlns:xs="http://www.w3.org/2001/XMLSchema" xmlns:p="http://schemas.microsoft.com/office/2006/metadata/properties" xmlns:ns2="7151d9ff-4add-4aa1-9b17-caa76852397e" xmlns:ns3="7bad7c87-06fc-4726-bfa2-929b12ffb2ad" xmlns:ns4="3762e1dc-9bcc-4a22-91e6-a5cb4b094858" targetNamespace="http://schemas.microsoft.com/office/2006/metadata/properties" ma:root="true" ma:fieldsID="8c1d089b1a85622e6555af45079764fa" ns2:_="" ns3:_="" ns4:_="">
    <xsd:import namespace="7151d9ff-4add-4aa1-9b17-caa76852397e"/>
    <xsd:import namespace="7bad7c87-06fc-4726-bfa2-929b12ffb2ad"/>
    <xsd:import namespace="3762e1dc-9bcc-4a22-91e6-a5cb4b0948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1d9ff-4add-4aa1-9b17-caa768523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d7c87-06fc-4726-bfa2-929b12ffb2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2e1dc-9bcc-4a22-91e6-a5cb4b0948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777752c-081b-4374-868b-e3f54405bd4b}" ma:internalName="TaxCatchAll" ma:showField="CatchAllData" ma:web="7bad7c87-06fc-4726-bfa2-929b12ffb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50CA82-EA03-4611-B9C4-5FA936AFFAAF}">
  <ds:schemaRefs>
    <ds:schemaRef ds:uri="http://schemas.microsoft.com/sharepoint/v3/contenttype/forms"/>
  </ds:schemaRefs>
</ds:datastoreItem>
</file>

<file path=customXml/itemProps2.xml><?xml version="1.0" encoding="utf-8"?>
<ds:datastoreItem xmlns:ds="http://schemas.openxmlformats.org/officeDocument/2006/customXml" ds:itemID="{D090C9EB-AA37-4057-8A60-139C92891B27}">
  <ds:schemaRefs>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7151d9ff-4add-4aa1-9b17-caa76852397e"/>
    <ds:schemaRef ds:uri="http://purl.org/dc/dcmitype/"/>
    <ds:schemaRef ds:uri="3762e1dc-9bcc-4a22-91e6-a5cb4b094858"/>
    <ds:schemaRef ds:uri="7bad7c87-06fc-4726-bfa2-929b12ffb2ad"/>
    <ds:schemaRef ds:uri="http://schemas.microsoft.com/office/2006/metadata/properties"/>
  </ds:schemaRefs>
</ds:datastoreItem>
</file>

<file path=customXml/itemProps3.xml><?xml version="1.0" encoding="utf-8"?>
<ds:datastoreItem xmlns:ds="http://schemas.openxmlformats.org/officeDocument/2006/customXml" ds:itemID="{40B0E2E2-ADA2-4963-9FCE-2C8DB5153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1d9ff-4add-4aa1-9b17-caa76852397e"/>
    <ds:schemaRef ds:uri="7bad7c87-06fc-4726-bfa2-929b12ffb2ad"/>
    <ds:schemaRef ds:uri="3762e1dc-9bcc-4a22-91e6-a5cb4b094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Lambeth_together</Template>
  <TotalTime>1555</TotalTime>
  <Words>1887</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9</vt:i4>
      </vt:variant>
    </vt:vector>
  </HeadingPairs>
  <TitlesOfParts>
    <vt:vector size="20" baseType="lpstr">
      <vt:lpstr>Aptos</vt:lpstr>
      <vt:lpstr>Arial</vt:lpstr>
      <vt:lpstr>Calibri</vt:lpstr>
      <vt:lpstr>Times New Roman</vt:lpstr>
      <vt:lpstr>1_Lambeth_together</vt:lpstr>
      <vt:lpstr>2_Lambeth_together</vt:lpstr>
      <vt:lpstr>3_Lambeth_together</vt:lpstr>
      <vt:lpstr>4_Lambeth_together</vt:lpstr>
      <vt:lpstr>5_Lambeth_together</vt:lpstr>
      <vt:lpstr>6_Lambeth_together</vt:lpstr>
      <vt:lpstr>7_Lambeth_together</vt:lpstr>
      <vt:lpstr>Lambeth Together Public Forum  Thursday 7 September 2024</vt:lpstr>
      <vt:lpstr>Question 1 – Sarah Flanagan, Patient and Public Voice (PPV) Board Member</vt:lpstr>
      <vt:lpstr>Question 2 - Sarah Flanagan, Patient and Public Voice (PPV) Board Member</vt:lpstr>
      <vt:lpstr>Question 3 – Gay Lee, Lambeth Keep Our NHS Public </vt:lpstr>
      <vt:lpstr>Question 4 - Nicola Kingston, Brixton and Clapham Park PCN Patient Group  </vt:lpstr>
      <vt:lpstr>Question 5 - Odilon Couzin</vt:lpstr>
      <vt:lpstr>Question 6 – Odilon Couzin </vt:lpstr>
      <vt:lpstr>Question 6 – response cont.</vt:lpstr>
      <vt:lpstr>Question 6 – response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Lake</dc:creator>
  <cp:lastModifiedBy>Alicia Lyons</cp:lastModifiedBy>
  <cp:revision>176</cp:revision>
  <dcterms:created xsi:type="dcterms:W3CDTF">2019-07-02T09:04:22Z</dcterms:created>
  <dcterms:modified xsi:type="dcterms:W3CDTF">2024-10-09T12:37:42Z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0x010100E410F98AB26C3F4AB2A22C1DFD30EA22</vt:lpwstr>
  </property>
  <property fmtid="{D5CDD505-2E9C-101B-9397-08002B2CF9AE}" pid="3" name="MediaServiceImageTags">
    <vt:lpwstr/>
  </property>
</Properties>
</file>